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26"/>
  </p:notesMasterIdLst>
  <p:sldIdLst>
    <p:sldId id="284" r:id="rId4"/>
    <p:sldId id="346" r:id="rId5"/>
    <p:sldId id="316" r:id="rId6"/>
    <p:sldId id="338" r:id="rId7"/>
    <p:sldId id="380" r:id="rId8"/>
    <p:sldId id="342" r:id="rId9"/>
    <p:sldId id="379" r:id="rId10"/>
    <p:sldId id="371" r:id="rId11"/>
    <p:sldId id="381" r:id="rId12"/>
    <p:sldId id="368" r:id="rId13"/>
    <p:sldId id="378" r:id="rId14"/>
    <p:sldId id="372" r:id="rId15"/>
    <p:sldId id="349" r:id="rId16"/>
    <p:sldId id="348" r:id="rId17"/>
    <p:sldId id="377" r:id="rId18"/>
    <p:sldId id="354" r:id="rId19"/>
    <p:sldId id="353" r:id="rId20"/>
    <p:sldId id="355" r:id="rId21"/>
    <p:sldId id="376" r:id="rId22"/>
    <p:sldId id="367" r:id="rId23"/>
    <p:sldId id="365" r:id="rId24"/>
    <p:sldId id="33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88F"/>
    <a:srgbClr val="0075C9"/>
    <a:srgbClr val="FFB71B"/>
    <a:srgbClr val="CC3362"/>
    <a:srgbClr val="A34F8B"/>
    <a:srgbClr val="44B2E8"/>
    <a:srgbClr val="008AAB"/>
    <a:srgbClr val="5BB65F"/>
    <a:srgbClr val="00754A"/>
    <a:srgbClr val="1D1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34" autoAdjust="0"/>
  </p:normalViewPr>
  <p:slideViewPr>
    <p:cSldViewPr snapToGrid="0" snapToObjects="1">
      <p:cViewPr varScale="1">
        <p:scale>
          <a:sx n="74" d="100"/>
          <a:sy n="74" d="100"/>
        </p:scale>
        <p:origin x="576" y="72"/>
      </p:cViewPr>
      <p:guideLst/>
    </p:cSldViewPr>
  </p:slideViewPr>
  <p:notesTextViewPr>
    <p:cViewPr>
      <p:scale>
        <a:sx n="1" d="1"/>
        <a:sy n="1" d="1"/>
      </p:scale>
      <p:origin x="0" y="0"/>
    </p:cViewPr>
  </p:notesTextViewPr>
  <p:sorterViewPr>
    <p:cViewPr>
      <p:scale>
        <a:sx n="100" d="100"/>
        <a:sy n="100" d="100"/>
      </p:scale>
      <p:origin x="0" y="-412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F5578-44B1-4F30-83F8-C7C08D18BAC7}" type="datetimeFigureOut">
              <a:rPr lang="en-GB" smtClean="0"/>
              <a:t>21/04/2021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C123E-871F-4897-8025-AB0AD9E32A54}" type="slidenum">
              <a:rPr lang="en-GB" smtClean="0"/>
              <a:t>‹#›</a:t>
            </a:fld>
            <a:endParaRPr lang="en-GB"/>
          </a:p>
        </p:txBody>
      </p:sp>
    </p:spTree>
    <p:extLst>
      <p:ext uri="{BB962C8B-B14F-4D97-AF65-F5344CB8AC3E}">
        <p14:creationId xmlns:p14="http://schemas.microsoft.com/office/powerpoint/2010/main" val="504476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8C123E-871F-4897-8025-AB0AD9E32A54}" type="slidenum">
              <a:rPr lang="en-GB" smtClean="0"/>
              <a:t>10</a:t>
            </a:fld>
            <a:endParaRPr lang="en-GB"/>
          </a:p>
        </p:txBody>
      </p:sp>
    </p:spTree>
    <p:extLst>
      <p:ext uri="{BB962C8B-B14F-4D97-AF65-F5344CB8AC3E}">
        <p14:creationId xmlns:p14="http://schemas.microsoft.com/office/powerpoint/2010/main" val="415074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8C123E-871F-4897-8025-AB0AD9E32A54}" type="slidenum">
              <a:rPr lang="en-GB" smtClean="0"/>
              <a:t>11</a:t>
            </a:fld>
            <a:endParaRPr lang="en-GB"/>
          </a:p>
        </p:txBody>
      </p:sp>
    </p:spTree>
    <p:extLst>
      <p:ext uri="{BB962C8B-B14F-4D97-AF65-F5344CB8AC3E}">
        <p14:creationId xmlns:p14="http://schemas.microsoft.com/office/powerpoint/2010/main" val="36025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8C123E-871F-4897-8025-AB0AD9E32A54}" type="slidenum">
              <a:rPr lang="en-GB" smtClean="0"/>
              <a:t>15</a:t>
            </a:fld>
            <a:endParaRPr lang="en-GB"/>
          </a:p>
        </p:txBody>
      </p:sp>
    </p:spTree>
    <p:extLst>
      <p:ext uri="{BB962C8B-B14F-4D97-AF65-F5344CB8AC3E}">
        <p14:creationId xmlns:p14="http://schemas.microsoft.com/office/powerpoint/2010/main" val="516414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C701EB-174A-D343-85FF-AFD3484EDE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0BE92AE-66B3-F14A-A25D-4552C617F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45103E-5E5D-1544-9933-7B7FE38D2907}"/>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5" name="Footer Placeholder 4">
            <a:extLst>
              <a:ext uri="{FF2B5EF4-FFF2-40B4-BE49-F238E27FC236}">
                <a16:creationId xmlns:a16="http://schemas.microsoft.com/office/drawing/2014/main" xmlns="" id="{686D3CCD-DA96-5047-8963-EAAE398CF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12E19A3-E6FC-CF43-9152-5534BDBD8CEB}"/>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370947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5A03DD-053A-364D-A027-64BFFA1009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9FF0A2E-93D4-A243-96EE-9B9951520D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220CD1-C346-3344-A058-77EF66523B12}"/>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5" name="Footer Placeholder 4">
            <a:extLst>
              <a:ext uri="{FF2B5EF4-FFF2-40B4-BE49-F238E27FC236}">
                <a16:creationId xmlns:a16="http://schemas.microsoft.com/office/drawing/2014/main" xmlns="" id="{0B806BF9-AEE6-ED44-8255-B94CF9C46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01F804-4D83-EC48-A1E2-6E678FC2AF49}"/>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25440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69CF087-4139-3D42-967D-B0E35590DB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0BD52CB-18A2-9F47-A534-8DFC6E4FDE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445EB7-7B8E-C747-910A-A1D013464D88}"/>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5" name="Footer Placeholder 4">
            <a:extLst>
              <a:ext uri="{FF2B5EF4-FFF2-40B4-BE49-F238E27FC236}">
                <a16:creationId xmlns:a16="http://schemas.microsoft.com/office/drawing/2014/main" xmlns="" id="{5962FE80-DB27-5849-8826-A066231AC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C598D4-4EEA-F74A-9A84-D8076AE98F31}"/>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1288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3FDC7B-9A50-034D-92C9-7A41E36740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7577FC-4D01-C344-86D0-D6E3E42E4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FA7C1D-140E-AA46-9578-06F74F14D1E6}"/>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5" name="Footer Placeholder 4">
            <a:extLst>
              <a:ext uri="{FF2B5EF4-FFF2-40B4-BE49-F238E27FC236}">
                <a16:creationId xmlns:a16="http://schemas.microsoft.com/office/drawing/2014/main" xmlns="" id="{430A950A-D661-6741-9764-383A19ED7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C879F8-EEEF-F641-B85B-2BDB271F8B65}"/>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372440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305F4E-C594-7840-BD26-EA4948D3E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B4E941-5CE0-F743-9C05-99D8EA23C1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911F80-D427-274C-8FBB-5F7AB90014B9}"/>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5" name="Footer Placeholder 4">
            <a:extLst>
              <a:ext uri="{FF2B5EF4-FFF2-40B4-BE49-F238E27FC236}">
                <a16:creationId xmlns:a16="http://schemas.microsoft.com/office/drawing/2014/main" xmlns="" id="{99249F2C-EFE6-0843-B045-6BB2C3F24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897C63-079A-2A45-A2B9-E78C427474F6}"/>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4053783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710D5D-00EB-E148-B24E-0BC9EF1D78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C39DD0-E930-8544-96E1-1E7439517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B13E79F-6BCF-444F-A925-98E39C9164DF}"/>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5" name="Footer Placeholder 4">
            <a:extLst>
              <a:ext uri="{FF2B5EF4-FFF2-40B4-BE49-F238E27FC236}">
                <a16:creationId xmlns:a16="http://schemas.microsoft.com/office/drawing/2014/main" xmlns="" id="{3A21D80F-2E12-7B4F-BC3E-9723EB18C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930FD5-4CAE-984F-88F6-E7A54A5E795B}"/>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2859243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B6696E-CA53-D34F-B8F3-02E264277F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88E0AF-908E-BE43-81DD-3FCD3FB3BD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81CD63F-ADB9-E243-B532-967946F0DF3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7B531AA-98EA-4747-89D7-7E03B1CEF6AF}"/>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6" name="Footer Placeholder 5">
            <a:extLst>
              <a:ext uri="{FF2B5EF4-FFF2-40B4-BE49-F238E27FC236}">
                <a16:creationId xmlns:a16="http://schemas.microsoft.com/office/drawing/2014/main" xmlns="" id="{3234EACE-B7BC-564B-B2DD-4C314085A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5E3425-32C4-914F-A10E-5E809B06BCF1}"/>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1734879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66AB7-0F0D-8345-9968-FFAFD1689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6AAB90-2828-284F-BED7-110F528D4B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C9534BE-5C89-8A4E-8E62-60D3AA545E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3554685-B5A2-4942-A64F-8F78533334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96D15FD-DE63-B948-BF4D-43F61454B1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AF47F14-C24C-4942-BFC5-3E03A69DF394}"/>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8" name="Footer Placeholder 7">
            <a:extLst>
              <a:ext uri="{FF2B5EF4-FFF2-40B4-BE49-F238E27FC236}">
                <a16:creationId xmlns:a16="http://schemas.microsoft.com/office/drawing/2014/main" xmlns="" id="{9F03DE4E-06D6-F74D-A7A6-6D13DB7985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72EF1D8-DC13-CB4C-8E5A-2AEE6B1477AE}"/>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1154729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1D7BF2-DBBD-7D4A-AFCE-DFB27BE11F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EDD585A-F56E-2644-A741-0DBA92AEEACD}"/>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4" name="Footer Placeholder 3">
            <a:extLst>
              <a:ext uri="{FF2B5EF4-FFF2-40B4-BE49-F238E27FC236}">
                <a16:creationId xmlns:a16="http://schemas.microsoft.com/office/drawing/2014/main" xmlns="" id="{7B024D4A-B9A6-C74D-96C6-CE0EC3F5D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A65FBD3-8F1D-674B-8BFE-9C8906E17D7F}"/>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99808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6DB374D-80F7-9A4B-A08D-A625125AFC68}"/>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3" name="Footer Placeholder 2">
            <a:extLst>
              <a:ext uri="{FF2B5EF4-FFF2-40B4-BE49-F238E27FC236}">
                <a16:creationId xmlns:a16="http://schemas.microsoft.com/office/drawing/2014/main" xmlns="" id="{74DE6277-D723-4042-A931-57A08B4EFD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7C6E115-532F-5C40-8ADD-3B373B9F17FF}"/>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1247229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6BA739-73A9-AC48-A059-CCF561A2B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A909B5D-3E2E-8042-8698-084AA9208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114AF24-08BD-844F-89E9-66B97BD6C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FBB4A73-E8F0-6E44-9B2B-66A7A6649440}"/>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6" name="Footer Placeholder 5">
            <a:extLst>
              <a:ext uri="{FF2B5EF4-FFF2-40B4-BE49-F238E27FC236}">
                <a16:creationId xmlns:a16="http://schemas.microsoft.com/office/drawing/2014/main" xmlns="" id="{23EEAFB5-F2CB-744B-85AA-3D02185F9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44D7D8-8D7F-3148-81C6-324A414C7AF4}"/>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110347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C583F-62F8-7A41-831B-9D61E8D15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46EFEB6-49F6-BD49-8483-813769D17B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8B3E4B-0A73-E541-9407-5B0279A2C3D5}"/>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5" name="Footer Placeholder 4">
            <a:extLst>
              <a:ext uri="{FF2B5EF4-FFF2-40B4-BE49-F238E27FC236}">
                <a16:creationId xmlns:a16="http://schemas.microsoft.com/office/drawing/2014/main" xmlns="" id="{3FC980AF-7C73-3841-9CE6-50E5CF73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5A659F2-E174-F148-A3EB-8B28D95E0A5A}"/>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298103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32E62-38F4-9B47-B779-8DA0D6E7D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BA33418-950A-184A-B544-2454FD4521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22B30BF-BA8A-BB48-84F2-02EC99E75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9668C3C-B474-8746-A98D-6EEC267452BF}"/>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6" name="Footer Placeholder 5">
            <a:extLst>
              <a:ext uri="{FF2B5EF4-FFF2-40B4-BE49-F238E27FC236}">
                <a16:creationId xmlns:a16="http://schemas.microsoft.com/office/drawing/2014/main" xmlns="" id="{6B5967B3-D79F-F942-B08F-FC62BE430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4CCD07-3103-4C43-B3E2-AAB7DC033F13}"/>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235214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9137C-57A8-F744-8EAC-AD8C4532AB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0C31C5F-5D1E-5648-9131-46F492F5BE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2B1286-D627-9841-92C0-DC7EC6203DEC}"/>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5" name="Footer Placeholder 4">
            <a:extLst>
              <a:ext uri="{FF2B5EF4-FFF2-40B4-BE49-F238E27FC236}">
                <a16:creationId xmlns:a16="http://schemas.microsoft.com/office/drawing/2014/main" xmlns="" id="{D19F38E6-B45F-A14F-9D85-5E88C6A41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8418A8-DF60-1948-8A7B-8697A17D00E9}"/>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4010862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23E1F4D-EA4C-D54F-A662-1C33D0FBCD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32B52B6-A44C-E64E-AE60-A74562B1F1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730CE7-475D-3E4C-A847-E3C044116007}"/>
              </a:ext>
            </a:extLst>
          </p:cNvPr>
          <p:cNvSpPr>
            <a:spLocks noGrp="1"/>
          </p:cNvSpPr>
          <p:nvPr>
            <p:ph type="dt" sz="half" idx="10"/>
          </p:nvPr>
        </p:nvSpPr>
        <p:spPr/>
        <p:txBody>
          <a:bodyPr/>
          <a:lstStyle/>
          <a:p>
            <a:fld id="{FCA3611A-EE5B-FA4B-ABB3-218D8242D7DA}" type="datetimeFigureOut">
              <a:rPr lang="en-US" smtClean="0"/>
              <a:t>4/21/2021</a:t>
            </a:fld>
            <a:endParaRPr lang="en-US"/>
          </a:p>
        </p:txBody>
      </p:sp>
      <p:sp>
        <p:nvSpPr>
          <p:cNvPr id="5" name="Footer Placeholder 4">
            <a:extLst>
              <a:ext uri="{FF2B5EF4-FFF2-40B4-BE49-F238E27FC236}">
                <a16:creationId xmlns:a16="http://schemas.microsoft.com/office/drawing/2014/main" xmlns="" id="{A46453FD-2D47-DD47-8B03-A9AD0C479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51094D-50B2-F441-9BEF-C8434BEA9561}"/>
              </a:ext>
            </a:extLst>
          </p:cNvPr>
          <p:cNvSpPr>
            <a:spLocks noGrp="1"/>
          </p:cNvSpPr>
          <p:nvPr>
            <p:ph type="sldNum" sz="quarter" idx="12"/>
          </p:nvPr>
        </p:nvSpPr>
        <p:spPr/>
        <p:txBody>
          <a:bodyPr/>
          <a:lstStyle/>
          <a:p>
            <a:fld id="{1643525A-D70E-7241-986C-01462880B792}" type="slidenum">
              <a:rPr lang="en-US" smtClean="0"/>
              <a:t>‹#›</a:t>
            </a:fld>
            <a:endParaRPr lang="en-US"/>
          </a:p>
        </p:txBody>
      </p:sp>
    </p:spTree>
    <p:extLst>
      <p:ext uri="{BB962C8B-B14F-4D97-AF65-F5344CB8AC3E}">
        <p14:creationId xmlns:p14="http://schemas.microsoft.com/office/powerpoint/2010/main" val="3339944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A60C6-C3B5-D040-85A3-BB4A46143C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4E7F60E-F2C5-4C4A-BD9F-C75D7D5165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36A3A05-988A-8841-89FA-6A828082D268}"/>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5" name="Footer Placeholder 4">
            <a:extLst>
              <a:ext uri="{FF2B5EF4-FFF2-40B4-BE49-F238E27FC236}">
                <a16:creationId xmlns:a16="http://schemas.microsoft.com/office/drawing/2014/main" xmlns="" id="{5339FB58-B144-6544-84EF-87C8F76738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A48753-3A76-934D-A52C-324F1BE7D976}"/>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602154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177E11-81BE-D540-9AF7-22D0F5CDA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15CF09-4D07-9544-8C4D-5B089C82A7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A119FB-B55E-594C-B904-15169E27C8E6}"/>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5" name="Footer Placeholder 4">
            <a:extLst>
              <a:ext uri="{FF2B5EF4-FFF2-40B4-BE49-F238E27FC236}">
                <a16:creationId xmlns:a16="http://schemas.microsoft.com/office/drawing/2014/main" xmlns="" id="{108C9EC4-9313-4541-9973-A6785C9B3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03C757-44C7-FE4A-98D7-06A50BABBDAD}"/>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4164276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85827C-E7C3-2C4E-81EA-73392AD12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EE21772-669C-8D45-AB62-D3FDD510E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14B0A9D-3680-2047-B4F4-DBE370A1D25F}"/>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5" name="Footer Placeholder 4">
            <a:extLst>
              <a:ext uri="{FF2B5EF4-FFF2-40B4-BE49-F238E27FC236}">
                <a16:creationId xmlns:a16="http://schemas.microsoft.com/office/drawing/2014/main" xmlns="" id="{9290FF04-BC40-0841-8903-8E4DABFE7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F3F9F2-7BDF-6145-8EEE-87103D97660D}"/>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3203831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D5A66-44DF-C445-B335-D2D1D2605A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934DF6-E1DA-C04F-BD38-38C279969B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064AD8-CDC2-9A47-8F08-3E2B70C433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C293B6A-980C-9245-A0E7-465492FE5A3C}"/>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6" name="Footer Placeholder 5">
            <a:extLst>
              <a:ext uri="{FF2B5EF4-FFF2-40B4-BE49-F238E27FC236}">
                <a16:creationId xmlns:a16="http://schemas.microsoft.com/office/drawing/2014/main" xmlns="" id="{18982010-2963-5B43-8C68-AE25ABDB9A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952BB2C-8AC1-B044-BE7F-A5214FE10AAF}"/>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4115013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A21F95-A3BD-9648-9CA4-C7B3975EEC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4D73CCE-7D71-AF45-B9B3-7F001988AA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13B4675-BF3B-1646-B995-1686F90BC4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493C87F-3796-174D-955B-980938BA23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FF67530-C8CD-7144-B963-532E2C66B57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BEF105E-1690-5740-8226-C9DE6FD4159E}"/>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8" name="Footer Placeholder 7">
            <a:extLst>
              <a:ext uri="{FF2B5EF4-FFF2-40B4-BE49-F238E27FC236}">
                <a16:creationId xmlns:a16="http://schemas.microsoft.com/office/drawing/2014/main" xmlns="" id="{139B2F78-8716-6447-A88C-EE2A161E9C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F997B9-6865-1D47-9FD7-4A8A9DA65B7B}"/>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2044116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3AEF3-3946-6C4D-A923-E8BFEF4B8D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01FB463-9606-D840-B3F7-FFFFFF708AF4}"/>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4" name="Footer Placeholder 3">
            <a:extLst>
              <a:ext uri="{FF2B5EF4-FFF2-40B4-BE49-F238E27FC236}">
                <a16:creationId xmlns:a16="http://schemas.microsoft.com/office/drawing/2014/main" xmlns="" id="{D2A7366A-B978-9C48-B752-A7A1613E3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68406E2-31D3-F54F-B28A-61D6735D91CA}"/>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984691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2F5488B-317F-C643-954C-8665132C1086}"/>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3" name="Footer Placeholder 2">
            <a:extLst>
              <a:ext uri="{FF2B5EF4-FFF2-40B4-BE49-F238E27FC236}">
                <a16:creationId xmlns:a16="http://schemas.microsoft.com/office/drawing/2014/main" xmlns="" id="{9F6929ED-137E-0E4D-990E-E094B13A7D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C517B4-D1EB-794C-A968-F105738EF5FE}"/>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1447034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B7D6E-9590-9847-8A36-7E6A189FA5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0CF6C27-3B45-CF4E-8695-2DD714A466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9A9628A-EEC4-4D47-B93D-EB5387AE8CAD}"/>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5" name="Footer Placeholder 4">
            <a:extLst>
              <a:ext uri="{FF2B5EF4-FFF2-40B4-BE49-F238E27FC236}">
                <a16:creationId xmlns:a16="http://schemas.microsoft.com/office/drawing/2014/main" xmlns="" id="{A30F9EC7-A9A1-1D47-AF48-6234310AF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651316-3C9C-3C4E-858A-9C95D687A7C5}"/>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2731760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7C46D-4ACC-B844-8DB3-9385D10CA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2CEEA30-A06D-C34B-9ED9-6761BB3CF6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41FAD71-7E4F-0A42-AAFC-C6F011565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B0666C2-06A0-2C43-8AE2-FA2B8644DC9F}"/>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6" name="Footer Placeholder 5">
            <a:extLst>
              <a:ext uri="{FF2B5EF4-FFF2-40B4-BE49-F238E27FC236}">
                <a16:creationId xmlns:a16="http://schemas.microsoft.com/office/drawing/2014/main" xmlns="" id="{52A9B743-943C-4F4F-A5CF-D550CFFC7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EAF34F1-6AD3-9D47-ADEA-D809E5C59C45}"/>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679610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D28D75-BC49-1649-BDEB-ADF27F341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1E0A0B1-6AD7-9E47-8485-83740A92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68BE8A9-DE0E-DB41-B938-514FC4AC5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88AE0F5-2787-E548-8ADE-0BFB6489AD86}"/>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6" name="Footer Placeholder 5">
            <a:extLst>
              <a:ext uri="{FF2B5EF4-FFF2-40B4-BE49-F238E27FC236}">
                <a16:creationId xmlns:a16="http://schemas.microsoft.com/office/drawing/2014/main" xmlns="" id="{9CAFD110-2D4F-7E49-86C8-37AFFD866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D5A682-E1DE-ED4E-8310-D38A777F4BBB}"/>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3482560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2FF81D-D61C-3C45-9C36-04A9A16980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5B51BEE-54C4-F74A-BBDF-753789A889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65E132-79CE-F64C-8069-4E67FE0A1DDA}"/>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5" name="Footer Placeholder 4">
            <a:extLst>
              <a:ext uri="{FF2B5EF4-FFF2-40B4-BE49-F238E27FC236}">
                <a16:creationId xmlns:a16="http://schemas.microsoft.com/office/drawing/2014/main" xmlns="" id="{D70DB434-B2E4-4F45-B29A-2CAB3644A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DF4978-D964-E74B-8015-8D1AF7B8DAFA}"/>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3085048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8858631-EC5C-9542-9C2F-C127430BCF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512F95D-91FC-D643-89AD-3E4574957C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7B99311-3D3A-B240-B006-987F299A5C49}"/>
              </a:ext>
            </a:extLst>
          </p:cNvPr>
          <p:cNvSpPr>
            <a:spLocks noGrp="1"/>
          </p:cNvSpPr>
          <p:nvPr>
            <p:ph type="dt" sz="half" idx="10"/>
          </p:nvPr>
        </p:nvSpPr>
        <p:spPr/>
        <p:txBody>
          <a:bodyPr/>
          <a:lstStyle/>
          <a:p>
            <a:fld id="{814051C2-04E1-9945-9464-91F84CA83245}" type="datetimeFigureOut">
              <a:rPr lang="en-US" smtClean="0"/>
              <a:t>4/21/2021</a:t>
            </a:fld>
            <a:endParaRPr lang="en-US"/>
          </a:p>
        </p:txBody>
      </p:sp>
      <p:sp>
        <p:nvSpPr>
          <p:cNvPr id="5" name="Footer Placeholder 4">
            <a:extLst>
              <a:ext uri="{FF2B5EF4-FFF2-40B4-BE49-F238E27FC236}">
                <a16:creationId xmlns:a16="http://schemas.microsoft.com/office/drawing/2014/main" xmlns="" id="{32DB0707-AA33-2547-8CA7-9613212C5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CE2DD5-683F-B841-B7A2-F2DD1A3E486A}"/>
              </a:ext>
            </a:extLst>
          </p:cNvPr>
          <p:cNvSpPr>
            <a:spLocks noGrp="1"/>
          </p:cNvSpPr>
          <p:nvPr>
            <p:ph type="sldNum" sz="quarter" idx="12"/>
          </p:nvPr>
        </p:nvSpPr>
        <p:spPr/>
        <p:txBody>
          <a:bodyPr/>
          <a:lstStyle/>
          <a:p>
            <a:fld id="{448DFD71-7EB1-204C-BB7F-D8B1CB584E0C}" type="slidenum">
              <a:rPr lang="en-US" smtClean="0"/>
              <a:t>‹#›</a:t>
            </a:fld>
            <a:endParaRPr lang="en-US"/>
          </a:p>
        </p:txBody>
      </p:sp>
    </p:spTree>
    <p:extLst>
      <p:ext uri="{BB962C8B-B14F-4D97-AF65-F5344CB8AC3E}">
        <p14:creationId xmlns:p14="http://schemas.microsoft.com/office/powerpoint/2010/main" val="226829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1FCBC0-8681-1147-804A-9BED31FD74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FA248C9-2A0D-3143-B9CA-9237CD263C6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093D512-FECF-4148-982B-F4985191A2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0203C6-AEDE-2A4C-8B54-1A142A8DCB2F}"/>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6" name="Footer Placeholder 5">
            <a:extLst>
              <a:ext uri="{FF2B5EF4-FFF2-40B4-BE49-F238E27FC236}">
                <a16:creationId xmlns:a16="http://schemas.microsoft.com/office/drawing/2014/main" xmlns="" id="{0DCADA29-FB0C-FE42-9989-C1F3EF4E4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98F6D68-222C-F349-8266-22805CDAFA44}"/>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136789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263E6-EEC2-1E4D-A534-A5ED1BE1F9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EDE2CA1-A5B0-8649-AE17-31F436D454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9E65D67-E8F9-8745-A87D-ABC689E1D8B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14289F-F954-1F41-A3E7-870FC8DC1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C762F80-8C9C-F547-98BB-F17AA517DA2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8BB1B13-A656-044A-B4AA-EBCA135F41F7}"/>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8" name="Footer Placeholder 7">
            <a:extLst>
              <a:ext uri="{FF2B5EF4-FFF2-40B4-BE49-F238E27FC236}">
                <a16:creationId xmlns:a16="http://schemas.microsoft.com/office/drawing/2014/main" xmlns="" id="{0ADC278C-688F-D74F-AA0C-4177B9302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CBB7BC5-F52F-704E-8CC4-0353B2A27EC2}"/>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4032197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EADCD-91C1-2F4F-9BE2-0364B373D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1FCC9F2-6831-834C-9BE7-1A6AB5A70A89}"/>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4" name="Footer Placeholder 3">
            <a:extLst>
              <a:ext uri="{FF2B5EF4-FFF2-40B4-BE49-F238E27FC236}">
                <a16:creationId xmlns:a16="http://schemas.microsoft.com/office/drawing/2014/main" xmlns="" id="{93F9BBFB-B286-2340-AF2F-FF74A608CA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140B829-7D14-7141-AB04-7DC990A7BC5E}"/>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107676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001B2CE-6638-6746-AD96-BBBDD678B0A7}"/>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3" name="Footer Placeholder 2">
            <a:extLst>
              <a:ext uri="{FF2B5EF4-FFF2-40B4-BE49-F238E27FC236}">
                <a16:creationId xmlns:a16="http://schemas.microsoft.com/office/drawing/2014/main" xmlns="" id="{45FEEFA1-0741-A445-B5BD-42137F428F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7FD573A-AE73-4E4E-9C01-038C745CA21D}"/>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4103487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1586C6-6C1B-F145-B9BA-79CE43F07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A7CABB2-3063-AC4E-A899-701F64B9A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303EFF-20EB-DC4F-912C-51093B104D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3ED93D-C865-F040-A7EC-6684F00C28DA}"/>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6" name="Footer Placeholder 5">
            <a:extLst>
              <a:ext uri="{FF2B5EF4-FFF2-40B4-BE49-F238E27FC236}">
                <a16:creationId xmlns:a16="http://schemas.microsoft.com/office/drawing/2014/main" xmlns="" id="{04920DB7-A224-584C-A7E7-8D1A6559A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F864F4-13EC-5941-8E7A-703FA0E0E273}"/>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3919887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BB1F0B-6106-A34D-BBAD-9C1CDFF93B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A803F8C-B769-474E-8FF8-F916EB2B0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FB15932-6310-5D4F-A1B1-E909F9F43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36DD2E5-D1BF-BB4E-AE37-CADBAE7088A0}"/>
              </a:ext>
            </a:extLst>
          </p:cNvPr>
          <p:cNvSpPr>
            <a:spLocks noGrp="1"/>
          </p:cNvSpPr>
          <p:nvPr>
            <p:ph type="dt" sz="half" idx="10"/>
          </p:nvPr>
        </p:nvSpPr>
        <p:spPr/>
        <p:txBody>
          <a:bodyPr/>
          <a:lstStyle/>
          <a:p>
            <a:fld id="{7B33A86C-2932-BD43-AA3F-2B14A43A59B4}" type="datetimeFigureOut">
              <a:rPr lang="en-US" smtClean="0"/>
              <a:t>4/21/2021</a:t>
            </a:fld>
            <a:endParaRPr lang="en-US"/>
          </a:p>
        </p:txBody>
      </p:sp>
      <p:sp>
        <p:nvSpPr>
          <p:cNvPr id="6" name="Footer Placeholder 5">
            <a:extLst>
              <a:ext uri="{FF2B5EF4-FFF2-40B4-BE49-F238E27FC236}">
                <a16:creationId xmlns:a16="http://schemas.microsoft.com/office/drawing/2014/main" xmlns="" id="{6BFD8825-54FE-4648-B705-E781F53E9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2C8ADD3-0320-564D-9F82-EE3EB7BF1F2F}"/>
              </a:ext>
            </a:extLst>
          </p:cNvPr>
          <p:cNvSpPr>
            <a:spLocks noGrp="1"/>
          </p:cNvSpPr>
          <p:nvPr>
            <p:ph type="sldNum" sz="quarter" idx="12"/>
          </p:nvPr>
        </p:nvSpPr>
        <p:spPr/>
        <p:txBody>
          <a:bodyPr/>
          <a:lstStyle/>
          <a:p>
            <a:fld id="{D98FC556-A86B-D642-9C4C-BF550E763974}" type="slidenum">
              <a:rPr lang="en-US" smtClean="0"/>
              <a:t>‹#›</a:t>
            </a:fld>
            <a:endParaRPr lang="en-US"/>
          </a:p>
        </p:txBody>
      </p:sp>
    </p:spTree>
    <p:extLst>
      <p:ext uri="{BB962C8B-B14F-4D97-AF65-F5344CB8AC3E}">
        <p14:creationId xmlns:p14="http://schemas.microsoft.com/office/powerpoint/2010/main" val="205428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DA16BF3-CF14-DD4E-828F-6795106C8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70AF04C-B05D-654A-9B62-D775ADBD56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EB6756-AA9F-4445-9664-D01A8DA9A5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3A86C-2932-BD43-AA3F-2B14A43A59B4}" type="datetimeFigureOut">
              <a:rPr lang="en-US" smtClean="0"/>
              <a:t>4/21/2021</a:t>
            </a:fld>
            <a:endParaRPr lang="en-US"/>
          </a:p>
        </p:txBody>
      </p:sp>
      <p:sp>
        <p:nvSpPr>
          <p:cNvPr id="5" name="Footer Placeholder 4">
            <a:extLst>
              <a:ext uri="{FF2B5EF4-FFF2-40B4-BE49-F238E27FC236}">
                <a16:creationId xmlns:a16="http://schemas.microsoft.com/office/drawing/2014/main" xmlns="" id="{4E0F3E16-382E-854B-81B0-2E3BF2A07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A1A4329-C8BA-964B-BD8B-B2D654367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FC556-A86B-D642-9C4C-BF550E763974}" type="slidenum">
              <a:rPr lang="en-US" smtClean="0"/>
              <a:t>‹#›</a:t>
            </a:fld>
            <a:endParaRPr lang="en-US"/>
          </a:p>
        </p:txBody>
      </p:sp>
    </p:spTree>
    <p:extLst>
      <p:ext uri="{BB962C8B-B14F-4D97-AF65-F5344CB8AC3E}">
        <p14:creationId xmlns:p14="http://schemas.microsoft.com/office/powerpoint/2010/main" val="2067855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B88001-D8DD-5446-B74F-59DCA7EB39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75AFF5-BF2F-584A-8383-D6AB8DDE5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554BC5-5FB2-9D4A-A1F2-C4D1958766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3611A-EE5B-FA4B-ABB3-218D8242D7DA}" type="datetimeFigureOut">
              <a:rPr lang="en-US" smtClean="0"/>
              <a:t>4/21/2021</a:t>
            </a:fld>
            <a:endParaRPr lang="en-US"/>
          </a:p>
        </p:txBody>
      </p:sp>
      <p:sp>
        <p:nvSpPr>
          <p:cNvPr id="5" name="Footer Placeholder 4">
            <a:extLst>
              <a:ext uri="{FF2B5EF4-FFF2-40B4-BE49-F238E27FC236}">
                <a16:creationId xmlns:a16="http://schemas.microsoft.com/office/drawing/2014/main" xmlns="" id="{52DB5A5C-B565-8648-BB0C-4A6A33A2EA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FE98AE4-F146-AF4A-8E51-DABC92C7F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3525A-D70E-7241-986C-01462880B792}" type="slidenum">
              <a:rPr lang="en-US" smtClean="0"/>
              <a:t>‹#›</a:t>
            </a:fld>
            <a:endParaRPr lang="en-US"/>
          </a:p>
        </p:txBody>
      </p:sp>
    </p:spTree>
    <p:extLst>
      <p:ext uri="{BB962C8B-B14F-4D97-AF65-F5344CB8AC3E}">
        <p14:creationId xmlns:p14="http://schemas.microsoft.com/office/powerpoint/2010/main" val="777079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9B65F32-0243-4A4A-922A-4EB31E80C5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DD736E6-9D60-5846-B754-A86C799C5D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BD21605-3C86-A748-A2C8-C52CA6AC70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051C2-04E1-9945-9464-91F84CA83245}" type="datetimeFigureOut">
              <a:rPr lang="en-US" smtClean="0"/>
              <a:t>4/21/2021</a:t>
            </a:fld>
            <a:endParaRPr lang="en-US"/>
          </a:p>
        </p:txBody>
      </p:sp>
      <p:sp>
        <p:nvSpPr>
          <p:cNvPr id="5" name="Footer Placeholder 4">
            <a:extLst>
              <a:ext uri="{FF2B5EF4-FFF2-40B4-BE49-F238E27FC236}">
                <a16:creationId xmlns:a16="http://schemas.microsoft.com/office/drawing/2014/main" xmlns="" id="{9F164129-FCCC-3444-8239-3647DB6CD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814845D-F747-5645-BC76-D70EAC68A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DFD71-7EB1-204C-BB7F-D8B1CB584E0C}" type="slidenum">
              <a:rPr lang="en-US" smtClean="0"/>
              <a:t>‹#›</a:t>
            </a:fld>
            <a:endParaRPr lang="en-US"/>
          </a:p>
        </p:txBody>
      </p:sp>
    </p:spTree>
    <p:extLst>
      <p:ext uri="{BB962C8B-B14F-4D97-AF65-F5344CB8AC3E}">
        <p14:creationId xmlns:p14="http://schemas.microsoft.com/office/powerpoint/2010/main" val="1133315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cain.ulster.ac.uk/proni/1984/proni_CENT-1-13-29A_1984-09-nd.pdf"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cain.ulster.ac.uk/proni/1991/proni_CENT-1-20-51A_1991-06-17d.pdf"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www.makingthefuture.eu/project-info/women-in-the-archives" TargetMode="External"/><Relationship Id="rId7"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png"/><Relationship Id="rId4" Type="http://schemas.openxmlformats.org/officeDocument/2006/relationships/hyperlink" Target="https://www.makingthefuture.eu/project-info/100-shared-stor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63" Type="http://schemas.openxmlformats.org/officeDocument/2006/relationships/image" Target="../media/image199.svg"/><Relationship Id="rId67" Type="http://schemas.openxmlformats.org/officeDocument/2006/relationships/hyperlink" Target="mailto:proni@communities-ni.gov.uk" TargetMode="External"/><Relationship Id="rId2" Type="http://schemas.openxmlformats.org/officeDocument/2006/relationships/image" Target="../media/image1.png"/><Relationship Id="rId1" Type="http://schemas.openxmlformats.org/officeDocument/2006/relationships/slideLayout" Target="../slideLayouts/slideLayout2.xml"/><Relationship Id="rId66" Type="http://schemas.openxmlformats.org/officeDocument/2006/relationships/hyperlink" Target="http://www.facebook.com/publicrecordofficeni" TargetMode="External"/><Relationship Id="rId65" Type="http://schemas.openxmlformats.org/officeDocument/2006/relationships/hyperlink" Target="http://www.nidirect.gov.uk/proni" TargetMode="External"/><Relationship Id="rId4" Type="http://schemas.openxmlformats.org/officeDocument/2006/relationships/image" Target="../media/image38.png"/><Relationship Id="rId64" Type="http://schemas.openxmlformats.org/officeDocument/2006/relationships/hyperlink" Target="mailto:access@communities-ni.gov.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cain.ulster.ac.uk/proni/1974/proni_OE-2-32_1974-05-28.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F23FBF4-7B26-3541-83FB-53B2C339D819}"/>
              </a:ext>
            </a:extLst>
          </p:cNvPr>
          <p:cNvSpPr txBox="1"/>
          <p:nvPr/>
        </p:nvSpPr>
        <p:spPr>
          <a:xfrm>
            <a:off x="4267200" y="1987411"/>
            <a:ext cx="3657600" cy="1846659"/>
          </a:xfrm>
          <a:prstGeom prst="rect">
            <a:avLst/>
          </a:prstGeom>
          <a:noFill/>
          <a:ln>
            <a:noFill/>
          </a:ln>
        </p:spPr>
        <p:txBody>
          <a:bodyPr wrap="square" rtlCol="0">
            <a:spAutoFit/>
          </a:bodyPr>
          <a:lstStyle/>
          <a:p>
            <a:pPr algn="ctr"/>
            <a:r>
              <a:rPr lang="en-US" sz="3800" b="1" dirty="0" smtClean="0">
                <a:solidFill>
                  <a:schemeClr val="bg1"/>
                </a:solidFill>
                <a:latin typeface="+mj-lt"/>
              </a:rPr>
              <a:t>PRONI and CAIN </a:t>
            </a:r>
          </a:p>
          <a:p>
            <a:pPr algn="ctr"/>
            <a:r>
              <a:rPr lang="en-US" sz="3800" b="1" dirty="0" smtClean="0">
                <a:solidFill>
                  <a:schemeClr val="bg1"/>
                </a:solidFill>
                <a:latin typeface="+mj-lt"/>
              </a:rPr>
              <a:t>Using Conflict Archives </a:t>
            </a:r>
            <a:endParaRPr lang="en-US" sz="3800" b="1" dirty="0">
              <a:solidFill>
                <a:schemeClr val="bg1"/>
              </a:solidFill>
              <a:latin typeface="+mj-lt"/>
            </a:endParaRPr>
          </a:p>
        </p:txBody>
      </p:sp>
      <p:cxnSp>
        <p:nvCxnSpPr>
          <p:cNvPr id="9" name="Straight Connector 8">
            <a:extLst>
              <a:ext uri="{FF2B5EF4-FFF2-40B4-BE49-F238E27FC236}">
                <a16:creationId xmlns:a16="http://schemas.microsoft.com/office/drawing/2014/main" xmlns="" id="{C629FDF4-1F5D-CB45-9786-481274A9AC01}"/>
              </a:ext>
            </a:extLst>
          </p:cNvPr>
          <p:cNvCxnSpPr>
            <a:cxnSpLocks/>
          </p:cNvCxnSpPr>
          <p:nvPr/>
        </p:nvCxnSpPr>
        <p:spPr>
          <a:xfrm>
            <a:off x="4592051" y="3987576"/>
            <a:ext cx="31362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6589AFDB-C42A-B449-9F21-046C3135DF35}"/>
              </a:ext>
            </a:extLst>
          </p:cNvPr>
          <p:cNvSpPr txBox="1"/>
          <p:nvPr/>
        </p:nvSpPr>
        <p:spPr>
          <a:xfrm>
            <a:off x="0" y="4242704"/>
            <a:ext cx="12192000" cy="400110"/>
          </a:xfrm>
          <a:prstGeom prst="rect">
            <a:avLst/>
          </a:prstGeom>
          <a:noFill/>
          <a:ln>
            <a:noFill/>
          </a:ln>
        </p:spPr>
        <p:txBody>
          <a:bodyPr wrap="square" rtlCol="0">
            <a:spAutoFit/>
          </a:bodyPr>
          <a:lstStyle/>
          <a:p>
            <a:pPr algn="ctr"/>
            <a:r>
              <a:rPr lang="en-US" sz="2000" b="1" dirty="0" smtClean="0">
                <a:solidFill>
                  <a:schemeClr val="bg1"/>
                </a:solidFill>
              </a:rPr>
              <a:t>David Huddleston</a:t>
            </a:r>
            <a:endParaRPr lang="en-US" sz="2000" b="1" dirty="0">
              <a:solidFill>
                <a:schemeClr val="bg1"/>
              </a:solidFill>
            </a:endParaRPr>
          </a:p>
        </p:txBody>
      </p:sp>
      <p:pic>
        <p:nvPicPr>
          <p:cNvPr id="6" name="Graphic 5">
            <a:extLst>
              <a:ext uri="{FF2B5EF4-FFF2-40B4-BE49-F238E27FC236}">
                <a16:creationId xmlns:a16="http://schemas.microsoft.com/office/drawing/2014/main" xmlns="" id="{D3695538-4084-3E48-8DA3-D830444878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71177" y="120416"/>
            <a:ext cx="1728372" cy="1458360"/>
          </a:xfrm>
          <a:prstGeom prst="rect">
            <a:avLst/>
          </a:prstGeom>
        </p:spPr>
      </p:pic>
    </p:spTree>
    <p:extLst>
      <p:ext uri="{BB962C8B-B14F-4D97-AF65-F5344CB8AC3E}">
        <p14:creationId xmlns:p14="http://schemas.microsoft.com/office/powerpoint/2010/main" val="2772145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6285" y="1065576"/>
            <a:ext cx="12192000" cy="61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a:solidFill>
                <a:schemeClr val="tx1"/>
              </a:solidFill>
            </a:endParaRPr>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5" name="TextBox 4"/>
          <p:cNvSpPr txBox="1"/>
          <p:nvPr/>
        </p:nvSpPr>
        <p:spPr>
          <a:xfrm>
            <a:off x="2444817" y="6018197"/>
            <a:ext cx="2897204" cy="369332"/>
          </a:xfrm>
          <a:prstGeom prst="rect">
            <a:avLst/>
          </a:prstGeom>
          <a:noFill/>
        </p:spPr>
        <p:txBody>
          <a:bodyPr wrap="square" rtlCol="0">
            <a:spAutoFit/>
          </a:bodyPr>
          <a:lstStyle/>
          <a:p>
            <a:endParaRPr lang="en-GB" dirty="0"/>
          </a:p>
        </p:txBody>
      </p:sp>
      <p:sp>
        <p:nvSpPr>
          <p:cNvPr id="10" name="Text Box 2"/>
          <p:cNvSpPr txBox="1">
            <a:spLocks noChangeArrowheads="1"/>
          </p:cNvSpPr>
          <p:nvPr/>
        </p:nvSpPr>
        <p:spPr bwMode="auto">
          <a:xfrm>
            <a:off x="4722608" y="1065575"/>
            <a:ext cx="2405428" cy="5366597"/>
          </a:xfrm>
          <a:prstGeom prst="rect">
            <a:avLst/>
          </a:prstGeom>
          <a:solidFill>
            <a:schemeClr val="accent1">
              <a:lumMod val="40000"/>
              <a:lumOff val="60000"/>
            </a:schemeClr>
          </a:solidFill>
          <a:ln w="12700">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GB" sz="2100" dirty="0">
                <a:latin typeface="Calibri" panose="020F0502020204030204" pitchFamily="34" charset="0"/>
                <a:ea typeface="Calibri" panose="020F0502020204030204" pitchFamily="34" charset="0"/>
                <a:cs typeface="Times New Roman" panose="02020603050405020304" pitchFamily="18" charset="0"/>
              </a:rPr>
              <a:t>L</a:t>
            </a:r>
            <a:r>
              <a:rPr lang="en-GB" sz="2100" dirty="0" smtClean="0">
                <a:latin typeface="Calibri" panose="020F0502020204030204" pitchFamily="34" charset="0"/>
                <a:ea typeface="Calibri" panose="020F0502020204030204" pitchFamily="34" charset="0"/>
                <a:cs typeface="Times New Roman" panose="02020603050405020304" pitchFamily="18" charset="0"/>
              </a:rPr>
              <a:t>etter found during a wing move from H3 block on 15 Feb. 1981, from Bobby Sands about another H/S which shall commence on March 1</a:t>
            </a:r>
            <a:r>
              <a:rPr lang="en-GB" sz="2100" baseline="30000" dirty="0" smtClean="0">
                <a:latin typeface="Calibri" panose="020F0502020204030204" pitchFamily="34" charset="0"/>
                <a:ea typeface="Calibri" panose="020F0502020204030204" pitchFamily="34" charset="0"/>
                <a:cs typeface="Times New Roman" panose="02020603050405020304" pitchFamily="18" charset="0"/>
              </a:rPr>
              <a:t>st.</a:t>
            </a:r>
            <a:endParaRPr lang="en-GB" sz="2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100" dirty="0" smtClean="0">
                <a:effectLst/>
                <a:latin typeface="Calibri" panose="020F0502020204030204" pitchFamily="34" charset="0"/>
                <a:ea typeface="Calibri" panose="020F0502020204030204" pitchFamily="34" charset="0"/>
                <a:cs typeface="Times New Roman" panose="02020603050405020304" pitchFamily="18" charset="0"/>
              </a:rPr>
              <a:t>Record of 1</a:t>
            </a:r>
            <a:r>
              <a:rPr lang="en-GB" sz="2100" baseline="30000" dirty="0" smtClean="0">
                <a:effectLst/>
                <a:latin typeface="Calibri" panose="020F0502020204030204" pitchFamily="34" charset="0"/>
                <a:ea typeface="Calibri" panose="020F0502020204030204" pitchFamily="34" charset="0"/>
                <a:cs typeface="Times New Roman" panose="02020603050405020304" pitchFamily="18" charset="0"/>
              </a:rPr>
              <a:t>st</a:t>
            </a:r>
            <a:r>
              <a:rPr lang="en-GB" sz="2100" dirty="0" smtClean="0">
                <a:effectLst/>
                <a:latin typeface="Calibri" panose="020F0502020204030204" pitchFamily="34" charset="0"/>
                <a:ea typeface="Calibri" panose="020F0502020204030204" pitchFamily="34" charset="0"/>
                <a:cs typeface="Times New Roman" panose="02020603050405020304" pitchFamily="18" charset="0"/>
              </a:rPr>
              <a:t> meeting 11 Dec. 1985, Mr King ‘…the reaction of unionists had been more hostile than expected.’</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03031" y="1065575"/>
            <a:ext cx="4404575" cy="5238269"/>
          </a:xfrm>
          <a:prstGeom prst="rect">
            <a:avLst/>
          </a:prstGeom>
        </p:spPr>
      </p:pic>
      <p:pic>
        <p:nvPicPr>
          <p:cNvPr id="3" name="Picture 2"/>
          <p:cNvPicPr>
            <a:picLocks noChangeAspect="1"/>
          </p:cNvPicPr>
          <p:nvPr/>
        </p:nvPicPr>
        <p:blipFill>
          <a:blip r:embed="rId6"/>
          <a:stretch>
            <a:fillRect/>
          </a:stretch>
        </p:blipFill>
        <p:spPr>
          <a:xfrm>
            <a:off x="7415595" y="1065576"/>
            <a:ext cx="4726966" cy="5238268"/>
          </a:xfrm>
          <a:prstGeom prst="rect">
            <a:avLst/>
          </a:prstGeom>
        </p:spPr>
      </p:pic>
    </p:spTree>
    <p:extLst>
      <p:ext uri="{BB962C8B-B14F-4D97-AF65-F5344CB8AC3E}">
        <p14:creationId xmlns:p14="http://schemas.microsoft.com/office/powerpoint/2010/main" val="3607005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6285" y="1065576"/>
            <a:ext cx="12192000" cy="61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a:solidFill>
                <a:schemeClr val="tx1"/>
              </a:solidFill>
            </a:endParaRPr>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5" name="TextBox 4"/>
          <p:cNvSpPr txBox="1"/>
          <p:nvPr/>
        </p:nvSpPr>
        <p:spPr>
          <a:xfrm>
            <a:off x="2444817" y="6018197"/>
            <a:ext cx="2897204" cy="369332"/>
          </a:xfrm>
          <a:prstGeom prst="rect">
            <a:avLst/>
          </a:prstGeom>
          <a:noFill/>
        </p:spPr>
        <p:txBody>
          <a:bodyPr wrap="square" rtlCol="0">
            <a:spAutoFit/>
          </a:bodyPr>
          <a:lstStyle/>
          <a:p>
            <a:endParaRPr lang="en-GB" dirty="0"/>
          </a:p>
        </p:txBody>
      </p:sp>
      <p:sp>
        <p:nvSpPr>
          <p:cNvPr id="10" name="Text Box 2"/>
          <p:cNvSpPr txBox="1">
            <a:spLocks noChangeArrowheads="1"/>
          </p:cNvSpPr>
          <p:nvPr/>
        </p:nvSpPr>
        <p:spPr bwMode="auto">
          <a:xfrm>
            <a:off x="4341805" y="1065575"/>
            <a:ext cx="2786231" cy="2010037"/>
          </a:xfrm>
          <a:prstGeom prst="rect">
            <a:avLst/>
          </a:prstGeom>
          <a:solidFill>
            <a:schemeClr val="accent1">
              <a:lumMod val="40000"/>
              <a:lumOff val="60000"/>
            </a:schemeClr>
          </a:solidFill>
          <a:ln w="12700">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GB" sz="2100" dirty="0" smtClean="0">
                <a:latin typeface="Calibri" panose="020F0502020204030204" pitchFamily="34" charset="0"/>
                <a:cs typeface="Times New Roman" panose="02020603050405020304" pitchFamily="18" charset="0"/>
              </a:rPr>
              <a:t>Prisons: Escapes from HM Prison Maze: Correspondence </a:t>
            </a:r>
          </a:p>
          <a:p>
            <a:pPr>
              <a:lnSpc>
                <a:spcPct val="107000"/>
              </a:lnSpc>
              <a:spcAft>
                <a:spcPts val="800"/>
              </a:spcAft>
            </a:pPr>
            <a:r>
              <a:rPr lang="en-GB" sz="2000" dirty="0" smtClean="0">
                <a:cs typeface="Arial" pitchFamily="34" charset="0"/>
              </a:rPr>
              <a:t>NIO/12/514A</a:t>
            </a:r>
            <a:endParaRPr lang="en-GB" sz="2000" dirty="0">
              <a:cs typeface="Arial" pitchFamily="34" charset="0"/>
            </a:endParaRPr>
          </a:p>
          <a:p>
            <a:pPr>
              <a:lnSpc>
                <a:spcPct val="107000"/>
              </a:lnSpc>
              <a:spcAft>
                <a:spcPts val="800"/>
              </a:spcAft>
            </a:pP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33975" y="1041632"/>
            <a:ext cx="4267570" cy="5641614"/>
          </a:xfrm>
          <a:prstGeom prst="rect">
            <a:avLst/>
          </a:prstGeom>
        </p:spPr>
      </p:pic>
      <p:pic>
        <p:nvPicPr>
          <p:cNvPr id="12" name="Picture 11"/>
          <p:cNvPicPr>
            <a:picLocks noChangeAspect="1"/>
          </p:cNvPicPr>
          <p:nvPr/>
        </p:nvPicPr>
        <p:blipFill>
          <a:blip r:embed="rId6"/>
          <a:stretch>
            <a:fillRect/>
          </a:stretch>
        </p:blipFill>
        <p:spPr>
          <a:xfrm>
            <a:off x="7128036" y="1140816"/>
            <a:ext cx="5063964" cy="5355517"/>
          </a:xfrm>
          <a:prstGeom prst="rect">
            <a:avLst/>
          </a:prstGeom>
        </p:spPr>
      </p:pic>
    </p:spTree>
    <p:extLst>
      <p:ext uri="{BB962C8B-B14F-4D97-AF65-F5344CB8AC3E}">
        <p14:creationId xmlns:p14="http://schemas.microsoft.com/office/powerpoint/2010/main" val="1859447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738030"/>
            <a:ext cx="12192000" cy="61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hlinkClick r:id="rId3"/>
              </a:rPr>
              <a:t>https://</a:t>
            </a:r>
            <a:r>
              <a:rPr lang="en-US" dirty="0" smtClean="0">
                <a:solidFill>
                  <a:schemeClr val="tx1"/>
                </a:solidFill>
                <a:hlinkClick r:id="rId3"/>
              </a:rPr>
              <a:t>cain.ulster.ac.uk/proni/1984/proni_CENT-1-13-29A_1984-09-nd.pdf</a:t>
            </a:r>
            <a:endParaRPr lang="en-US" dirty="0" smtClean="0">
              <a:solidFill>
                <a:schemeClr val="tx1"/>
              </a:solidFill>
            </a:endParaRPr>
          </a:p>
          <a:p>
            <a:pPr algn="ctr"/>
            <a:endParaRPr lang="en-US" dirty="0" smtClean="0">
              <a:solidFill>
                <a:schemeClr val="tx1"/>
              </a:solidFill>
            </a:endParaRPr>
          </a:p>
          <a:p>
            <a:pPr algn="ctr"/>
            <a:endParaRPr lang="en-US" dirty="0" smtClean="0">
              <a:solidFill>
                <a:schemeClr val="tx1"/>
              </a:solidFill>
            </a:endParaRPr>
          </a:p>
          <a:p>
            <a:pPr algn="ctr"/>
            <a:endParaRPr lang="en-US" dirty="0">
              <a:solidFill>
                <a:schemeClr val="tx1"/>
              </a:solidFill>
            </a:endParaRPr>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5" name="TextBox 4"/>
          <p:cNvSpPr txBox="1"/>
          <p:nvPr/>
        </p:nvSpPr>
        <p:spPr>
          <a:xfrm>
            <a:off x="2444817" y="6018197"/>
            <a:ext cx="2897204" cy="369332"/>
          </a:xfrm>
          <a:prstGeom prst="rect">
            <a:avLst/>
          </a:prstGeom>
          <a:noFill/>
        </p:spPr>
        <p:txBody>
          <a:bodyPr wrap="square" rtlCol="0">
            <a:spAutoFit/>
          </a:bodyPr>
          <a:lstStyle/>
          <a:p>
            <a:endParaRPr lang="en-GB" dirty="0"/>
          </a:p>
        </p:txBody>
      </p:sp>
      <p:sp>
        <p:nvSpPr>
          <p:cNvPr id="10" name="Text Box 2"/>
          <p:cNvSpPr txBox="1">
            <a:spLocks noChangeArrowheads="1"/>
          </p:cNvSpPr>
          <p:nvPr/>
        </p:nvSpPr>
        <p:spPr bwMode="auto">
          <a:xfrm>
            <a:off x="4277656" y="892154"/>
            <a:ext cx="3691445" cy="4716869"/>
          </a:xfrm>
          <a:prstGeom prst="rect">
            <a:avLst/>
          </a:prstGeom>
          <a:solidFill>
            <a:schemeClr val="accent1">
              <a:lumMod val="40000"/>
              <a:lumOff val="60000"/>
            </a:schemeClr>
          </a:solidFill>
          <a:ln w="12700">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‘The Mainland’ – Unacceptable</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‘Being out here’ – Unacceptable</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‘Ireland’ – Best avoided</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100" dirty="0">
                <a:effectLst/>
                <a:latin typeface="Calibri" panose="020F0502020204030204" pitchFamily="34" charset="0"/>
                <a:ea typeface="Calibri" panose="020F0502020204030204" pitchFamily="34" charset="0"/>
                <a:cs typeface="Times New Roman" panose="02020603050405020304" pitchFamily="18" charset="0"/>
              </a:rPr>
              <a:t>‘The Republic/The South’ – </a:t>
            </a:r>
            <a:r>
              <a:rPr lang="en-US" sz="2100" dirty="0" smtClean="0">
                <a:effectLst/>
                <a:latin typeface="Calibri" panose="020F0502020204030204" pitchFamily="34" charset="0"/>
                <a:ea typeface="Calibri" panose="020F0502020204030204" pitchFamily="34" charset="0"/>
                <a:cs typeface="Times New Roman" panose="02020603050405020304" pitchFamily="18" charset="0"/>
              </a:rPr>
              <a:t>Acceptable</a:t>
            </a:r>
          </a:p>
          <a:p>
            <a:pPr>
              <a:lnSpc>
                <a:spcPct val="107000"/>
              </a:lnSpc>
              <a:spcAft>
                <a:spcPts val="8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‘Prods’ – Unacceptable</a:t>
            </a:r>
          </a:p>
          <a:p>
            <a:pPr>
              <a:lnSpc>
                <a:spcPct val="107000"/>
              </a:lnSpc>
              <a:spcAft>
                <a:spcPts val="8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‘Republicans’ – To be avoided</a:t>
            </a:r>
          </a:p>
          <a:p>
            <a:pPr>
              <a:lnSpc>
                <a:spcPct val="107000"/>
              </a:lnSpc>
              <a:spcAft>
                <a:spcPts val="8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a:t>
            </a:r>
            <a:r>
              <a:rPr lang="en-US" sz="2100" dirty="0" err="1" smtClean="0">
                <a:latin typeface="Calibri" panose="020F0502020204030204" pitchFamily="34" charset="0"/>
                <a:ea typeface="Calibri" panose="020F0502020204030204" pitchFamily="34" charset="0"/>
                <a:cs typeface="Times New Roman" panose="02020603050405020304" pitchFamily="18" charset="0"/>
              </a:rPr>
              <a:t>Taioseach</a:t>
            </a:r>
            <a:r>
              <a:rPr lang="en-US" sz="2100" dirty="0" smtClean="0">
                <a:latin typeface="Calibri" panose="020F0502020204030204" pitchFamily="34" charset="0"/>
                <a:ea typeface="Calibri" panose="020F0502020204030204" pitchFamily="34" charset="0"/>
                <a:cs typeface="Times New Roman" panose="02020603050405020304" pitchFamily="18" charset="0"/>
              </a:rPr>
              <a:t>’ (pronounced </a:t>
            </a:r>
            <a:r>
              <a:rPr lang="en-US" sz="2100" dirty="0" err="1" smtClean="0">
                <a:latin typeface="Calibri" panose="020F0502020204030204" pitchFamily="34" charset="0"/>
                <a:ea typeface="Calibri" panose="020F0502020204030204" pitchFamily="34" charset="0"/>
                <a:cs typeface="Times New Roman" panose="02020603050405020304" pitchFamily="18" charset="0"/>
              </a:rPr>
              <a:t>Teeshuck</a:t>
            </a:r>
            <a:r>
              <a:rPr lang="en-US" sz="2100" dirty="0">
                <a:latin typeface="Calibri" panose="020F0502020204030204" pitchFamily="34" charset="0"/>
                <a:ea typeface="Calibri" panose="020F0502020204030204" pitchFamily="34" charset="0"/>
                <a:cs typeface="Times New Roman" panose="02020603050405020304" pitchFamily="18" charset="0"/>
              </a:rPr>
              <a:t>)</a:t>
            </a:r>
            <a:r>
              <a:rPr lang="en-US" sz="2100" dirty="0" smtClean="0">
                <a:latin typeface="Calibri" panose="020F0502020204030204" pitchFamily="34" charset="0"/>
                <a:ea typeface="Calibri" panose="020F0502020204030204" pitchFamily="34" charset="0"/>
                <a:cs typeface="Times New Roman" panose="02020603050405020304" pitchFamily="18" charset="0"/>
              </a:rPr>
              <a:t> - Acceptable</a:t>
            </a:r>
          </a:p>
          <a:p>
            <a:pPr>
              <a:lnSpc>
                <a:spcPct val="107000"/>
              </a:lnSpc>
              <a:spcAft>
                <a:spcPts val="800"/>
              </a:spcAft>
            </a:pPr>
            <a:r>
              <a:rPr lang="en-GB" sz="2100" dirty="0" smtClean="0">
                <a:latin typeface="Calibri" panose="020F0502020204030204" pitchFamily="34" charset="0"/>
                <a:ea typeface="Calibri" panose="020F0502020204030204" pitchFamily="34" charset="0"/>
                <a:cs typeface="Times New Roman" panose="02020603050405020304" pitchFamily="18" charset="0"/>
              </a:rPr>
              <a:t>‘British Army’ – Unacceptable</a:t>
            </a:r>
          </a:p>
          <a:p>
            <a:pPr>
              <a:lnSpc>
                <a:spcPct val="107000"/>
              </a:lnSpc>
              <a:spcAft>
                <a:spcPts val="800"/>
              </a:spcAft>
            </a:pPr>
            <a:r>
              <a:rPr lang="en-GB" sz="2100" dirty="0" smtClean="0">
                <a:effectLst/>
                <a:latin typeface="Calibri" panose="020F0502020204030204" pitchFamily="34" charset="0"/>
                <a:ea typeface="Calibri" panose="020F0502020204030204" pitchFamily="34" charset="0"/>
                <a:cs typeface="Times New Roman" panose="02020603050405020304" pitchFamily="18" charset="0"/>
              </a:rPr>
              <a:t>‘Long Kesh’ - Unacceptable</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26381" y="670653"/>
            <a:ext cx="4224894" cy="5633192"/>
          </a:xfrm>
          <a:prstGeom prst="rect">
            <a:avLst/>
          </a:prstGeom>
        </p:spPr>
      </p:pic>
      <p:pic>
        <p:nvPicPr>
          <p:cNvPr id="12" name="Picture 11"/>
          <p:cNvPicPr>
            <a:picLocks noChangeAspect="1"/>
          </p:cNvPicPr>
          <p:nvPr/>
        </p:nvPicPr>
        <p:blipFill>
          <a:blip r:embed="rId6"/>
          <a:stretch>
            <a:fillRect/>
          </a:stretch>
        </p:blipFill>
        <p:spPr>
          <a:xfrm>
            <a:off x="7969101" y="670652"/>
            <a:ext cx="4249280" cy="5633192"/>
          </a:xfrm>
          <a:prstGeom prst="rect">
            <a:avLst/>
          </a:prstGeom>
        </p:spPr>
      </p:pic>
    </p:spTree>
    <p:extLst>
      <p:ext uri="{BB962C8B-B14F-4D97-AF65-F5344CB8AC3E}">
        <p14:creationId xmlns:p14="http://schemas.microsoft.com/office/powerpoint/2010/main" val="1854948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850006"/>
            <a:ext cx="12192000" cy="600799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t>17 June 1991 – Speech of John Hume to the First Plenary Session of Strand 1 of the Talks (CENT/1/20/51A)</a:t>
            </a:r>
          </a:p>
          <a:p>
            <a:pPr algn="ctr"/>
            <a:endParaRPr lang="en-US" sz="2000" dirty="0"/>
          </a:p>
          <a:p>
            <a:pPr algn="ctr"/>
            <a:r>
              <a:rPr lang="en-US" sz="2000" dirty="0" smtClean="0"/>
              <a:t>‘Our community has been in turmoil for almost a quarter of a century. The statistics of the dead and the maimed have been rehearsed so often, that we have become </a:t>
            </a:r>
            <a:r>
              <a:rPr lang="en-US" sz="2000" dirty="0" err="1" smtClean="0"/>
              <a:t>desensitised</a:t>
            </a:r>
            <a:r>
              <a:rPr lang="en-US" sz="2000" dirty="0" smtClean="0"/>
              <a:t> as a community to the full horrors of the pain and suffering they represent.’</a:t>
            </a:r>
          </a:p>
          <a:p>
            <a:pPr algn="ctr"/>
            <a:endParaRPr lang="en-US" sz="2000" dirty="0"/>
          </a:p>
          <a:p>
            <a:pPr algn="ctr"/>
            <a:r>
              <a:rPr lang="en-US" sz="2000" dirty="0" smtClean="0"/>
              <a:t>Stable relationships have never existed between the peoples represented around this table…We have been quick to lay blame, and adamantly unforgiving.</a:t>
            </a:r>
          </a:p>
          <a:p>
            <a:pPr algn="ctr"/>
            <a:endParaRPr lang="en-US" sz="2000" dirty="0"/>
          </a:p>
          <a:p>
            <a:pPr algn="ctr"/>
            <a:r>
              <a:rPr lang="en-US" sz="2000" dirty="0" smtClean="0"/>
              <a:t>We have never been short of extremists who believe that force is the answer. That violence is the only effective means of settling matters.</a:t>
            </a:r>
          </a:p>
          <a:p>
            <a:pPr algn="ctr"/>
            <a:endParaRPr lang="en-US" sz="2000" dirty="0"/>
          </a:p>
          <a:p>
            <a:pPr algn="ctr"/>
            <a:r>
              <a:rPr lang="en-US" sz="2000" dirty="0" smtClean="0"/>
              <a:t>If we are to succeed in resolving our differences. Then we must face those differences honestly and directly…Neither of us can change what we are. What we can, and must, change are our attitudes, our intolerance of difference, our repeating pushing of difference to the point of division. We must being by accepting each other for what we are, accepting that we each have an absolute right to be what we are and that we cannot, either of us, change, what we are…’ </a:t>
            </a:r>
          </a:p>
          <a:p>
            <a:pPr algn="ctr"/>
            <a:r>
              <a:rPr lang="en-US" dirty="0">
                <a:hlinkClick r:id="rId3"/>
              </a:rPr>
              <a:t>https://</a:t>
            </a:r>
            <a:r>
              <a:rPr lang="en-US" dirty="0" smtClean="0">
                <a:hlinkClick r:id="rId3"/>
              </a:rPr>
              <a:t>cain.ulster.ac.uk/proni/1991/proni_CENT-1-20-51A_1991-06-17d.pdf</a:t>
            </a:r>
            <a:endParaRPr lang="en-US" dirty="0" smtClean="0"/>
          </a:p>
          <a:p>
            <a:pPr algn="ctr"/>
            <a:endParaRPr lang="en-US" dirty="0"/>
          </a:p>
          <a:p>
            <a:pPr algn="ctr"/>
            <a:endParaRPr lang="en-US" dirty="0"/>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Tree>
    <p:extLst>
      <p:ext uri="{BB962C8B-B14F-4D97-AF65-F5344CB8AC3E}">
        <p14:creationId xmlns:p14="http://schemas.microsoft.com/office/powerpoint/2010/main" val="8196283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827040"/>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Mr</a:t>
            </a:r>
            <a:endParaRPr lang="en-US" dirty="0"/>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8" y="827040"/>
            <a:ext cx="4391385" cy="62121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5808" y="778020"/>
            <a:ext cx="4516191" cy="6079980"/>
          </a:xfrm>
          <a:prstGeom prst="rect">
            <a:avLst/>
          </a:prstGeom>
        </p:spPr>
      </p:pic>
      <p:sp>
        <p:nvSpPr>
          <p:cNvPr id="12" name="Text Box 2"/>
          <p:cNvSpPr txBox="1">
            <a:spLocks noChangeArrowheads="1"/>
          </p:cNvSpPr>
          <p:nvPr/>
        </p:nvSpPr>
        <p:spPr bwMode="auto">
          <a:xfrm>
            <a:off x="4277656" y="892154"/>
            <a:ext cx="3691445" cy="5932906"/>
          </a:xfrm>
          <a:prstGeom prst="rect">
            <a:avLst/>
          </a:prstGeom>
          <a:solidFill>
            <a:schemeClr val="accent1">
              <a:lumMod val="40000"/>
              <a:lumOff val="60000"/>
            </a:schemeClr>
          </a:solidFill>
          <a:ln w="12700">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Record of first meeting with Sinn Fein – 9 December 1994</a:t>
            </a:r>
          </a:p>
          <a:p>
            <a:pPr>
              <a:lnSpc>
                <a:spcPct val="107000"/>
              </a:lnSpc>
              <a:spcAft>
                <a:spcPts val="800"/>
              </a:spcAft>
            </a:pPr>
            <a:r>
              <a:rPr lang="en-US" sz="2100"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2100" dirty="0" err="1" smtClean="0">
                <a:effectLst/>
                <a:latin typeface="Calibri" panose="020F0502020204030204" pitchFamily="34" charset="0"/>
                <a:ea typeface="Calibri" panose="020F0502020204030204" pitchFamily="34" charset="0"/>
                <a:cs typeface="Times New Roman" panose="02020603050405020304" pitchFamily="18" charset="0"/>
              </a:rPr>
              <a:t>Mr</a:t>
            </a:r>
            <a:r>
              <a:rPr lang="en-US" sz="2100" dirty="0" smtClean="0">
                <a:effectLst/>
                <a:latin typeface="Calibri" panose="020F0502020204030204" pitchFamily="34" charset="0"/>
                <a:ea typeface="Calibri" panose="020F0502020204030204" pitchFamily="34" charset="0"/>
                <a:cs typeface="Times New Roman" panose="02020603050405020304" pitchFamily="18" charset="0"/>
              </a:rPr>
              <a:t> McGuinness then asked </a:t>
            </a:r>
            <a:r>
              <a:rPr lang="en-US" sz="2100" dirty="0" err="1" smtClean="0">
                <a:effectLst/>
                <a:latin typeface="Calibri" panose="020F0502020204030204" pitchFamily="34" charset="0"/>
                <a:ea typeface="Calibri" panose="020F0502020204030204" pitchFamily="34" charset="0"/>
                <a:cs typeface="Times New Roman" panose="02020603050405020304" pitchFamily="18" charset="0"/>
              </a:rPr>
              <a:t>Mr</a:t>
            </a:r>
            <a:r>
              <a:rPr lang="en-US" sz="2100" dirty="0" smtClean="0">
                <a:effectLst/>
                <a:latin typeface="Calibri" panose="020F0502020204030204" pitchFamily="34" charset="0"/>
                <a:ea typeface="Calibri" panose="020F0502020204030204" pitchFamily="34" charset="0"/>
                <a:cs typeface="Times New Roman" panose="02020603050405020304" pitchFamily="18" charset="0"/>
              </a:rPr>
              <a:t> Thomas how Fred was (an allusion to the contact between the Government and the Provisionals during 1992). </a:t>
            </a:r>
            <a:r>
              <a:rPr lang="en-US" sz="2100" dirty="0" err="1" smtClean="0">
                <a:latin typeface="Calibri" panose="020F0502020204030204" pitchFamily="34" charset="0"/>
                <a:ea typeface="Calibri" panose="020F0502020204030204" pitchFamily="34" charset="0"/>
                <a:cs typeface="Times New Roman" panose="02020603050405020304" pitchFamily="18" charset="0"/>
              </a:rPr>
              <a:t>Mr</a:t>
            </a:r>
            <a:r>
              <a:rPr lang="en-US" sz="2100" dirty="0" smtClean="0">
                <a:latin typeface="Calibri" panose="020F0502020204030204" pitchFamily="34" charset="0"/>
                <a:ea typeface="Calibri" panose="020F0502020204030204" pitchFamily="34" charset="0"/>
                <a:cs typeface="Times New Roman" panose="02020603050405020304" pitchFamily="18" charset="0"/>
              </a:rPr>
              <a:t> Thomas said he did not know. </a:t>
            </a:r>
            <a:r>
              <a:rPr lang="en-US" sz="2100" dirty="0" err="1" smtClean="0">
                <a:latin typeface="Calibri" panose="020F0502020204030204" pitchFamily="34" charset="0"/>
                <a:ea typeface="Calibri" panose="020F0502020204030204" pitchFamily="34" charset="0"/>
                <a:cs typeface="Times New Roman" panose="02020603050405020304" pitchFamily="18" charset="0"/>
              </a:rPr>
              <a:t>Mr</a:t>
            </a:r>
            <a:r>
              <a:rPr lang="en-US" sz="2100" dirty="0" smtClean="0">
                <a:latin typeface="Calibri" panose="020F0502020204030204" pitchFamily="34" charset="0"/>
                <a:ea typeface="Calibri" panose="020F0502020204030204" pitchFamily="34" charset="0"/>
                <a:cs typeface="Times New Roman" panose="02020603050405020304" pitchFamily="18" charset="0"/>
              </a:rPr>
              <a:t> McGuinness replied ‘I think you do’. </a:t>
            </a:r>
            <a:r>
              <a:rPr lang="en-US" sz="2100" dirty="0" err="1" smtClean="0">
                <a:latin typeface="Calibri" panose="020F0502020204030204" pitchFamily="34" charset="0"/>
                <a:ea typeface="Calibri" panose="020F0502020204030204" pitchFamily="34" charset="0"/>
                <a:cs typeface="Times New Roman" panose="02020603050405020304" pitchFamily="18" charset="0"/>
              </a:rPr>
              <a:t>Mr</a:t>
            </a:r>
            <a:r>
              <a:rPr lang="en-US" sz="2100" dirty="0" smtClean="0">
                <a:latin typeface="Calibri" panose="020F0502020204030204" pitchFamily="34" charset="0"/>
                <a:ea typeface="Calibri" panose="020F0502020204030204" pitchFamily="34" charset="0"/>
                <a:cs typeface="Times New Roman" panose="02020603050405020304" pitchFamily="18" charset="0"/>
              </a:rPr>
              <a:t> Thomas said that he knew who was meant but did not know how he was.’</a:t>
            </a:r>
          </a:p>
          <a:p>
            <a:pPr>
              <a:lnSpc>
                <a:spcPct val="107000"/>
              </a:lnSpc>
              <a:spcAft>
                <a:spcPts val="800"/>
              </a:spcAft>
            </a:pP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‘I am conscious of a moment of  history…The past hangs like a chain around Ireland’s neck.’</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0861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827040"/>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Mr</a:t>
            </a:r>
            <a:endParaRPr lang="en-US" dirty="0"/>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12" name="Text Box 2"/>
          <p:cNvSpPr txBox="1">
            <a:spLocks noChangeArrowheads="1"/>
          </p:cNvSpPr>
          <p:nvPr/>
        </p:nvSpPr>
        <p:spPr bwMode="auto">
          <a:xfrm>
            <a:off x="4277656" y="892154"/>
            <a:ext cx="3691445" cy="3409716"/>
          </a:xfrm>
          <a:prstGeom prst="rect">
            <a:avLst/>
          </a:prstGeom>
          <a:solidFill>
            <a:schemeClr val="accent1">
              <a:lumMod val="40000"/>
              <a:lumOff val="60000"/>
            </a:schemeClr>
          </a:solidFill>
          <a:ln w="12700">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Central Secretariat memo – 10 November 1995 – President Clinton’s visit to NI. The Belfast </a:t>
            </a:r>
            <a:r>
              <a:rPr lang="en-US" sz="2100" dirty="0" err="1" smtClean="0">
                <a:latin typeface="Calibri" panose="020F0502020204030204" pitchFamily="34" charset="0"/>
                <a:ea typeface="Calibri" panose="020F0502020204030204" pitchFamily="34" charset="0"/>
                <a:cs typeface="Times New Roman" panose="02020603050405020304" pitchFamily="18" charset="0"/>
              </a:rPr>
              <a:t>Treelighting</a:t>
            </a:r>
            <a:r>
              <a:rPr lang="en-US" sz="2100" dirty="0" smtClean="0">
                <a:latin typeface="Calibri" panose="020F0502020204030204" pitchFamily="34" charset="0"/>
                <a:ea typeface="Calibri" panose="020F0502020204030204" pitchFamily="34" charset="0"/>
                <a:cs typeface="Times New Roman" panose="02020603050405020304" pitchFamily="18" charset="0"/>
              </a:rPr>
              <a:t> Ceremony.</a:t>
            </a:r>
          </a:p>
          <a:p>
            <a:pPr>
              <a:lnSpc>
                <a:spcPct val="107000"/>
              </a:lnSpc>
              <a:spcAft>
                <a:spcPts val="800"/>
              </a:spcAft>
            </a:pP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‘The event will be a spectacular one, probably the biggest Belfast has ever seen. All we need now is a Christmas Tree!’</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6" y="827040"/>
            <a:ext cx="4197761" cy="5579968"/>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9101" y="827040"/>
            <a:ext cx="4210330" cy="5579968"/>
          </a:xfrm>
          <a:prstGeom prst="rect">
            <a:avLst/>
          </a:prstGeom>
        </p:spPr>
      </p:pic>
    </p:spTree>
    <p:extLst>
      <p:ext uri="{BB962C8B-B14F-4D97-AF65-F5344CB8AC3E}">
        <p14:creationId xmlns:p14="http://schemas.microsoft.com/office/powerpoint/2010/main" val="1813973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846385"/>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pic>
        <p:nvPicPr>
          <p:cNvPr id="7" name="Picture 6" descr="Armagh Gaol wing inside dark.jpg"/>
          <p:cNvPicPr>
            <a:picLocks noChangeAspect="1"/>
          </p:cNvPicPr>
          <p:nvPr/>
        </p:nvPicPr>
        <p:blipFill>
          <a:blip r:embed="rId4" cstate="print"/>
          <a:stretch>
            <a:fillRect/>
          </a:stretch>
        </p:blipFill>
        <p:spPr>
          <a:xfrm>
            <a:off x="656823" y="846385"/>
            <a:ext cx="4013532" cy="5351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mlk site 2.jpg"/>
          <p:cNvPicPr>
            <a:picLocks noChangeAspect="1"/>
          </p:cNvPicPr>
          <p:nvPr/>
        </p:nvPicPr>
        <p:blipFill>
          <a:blip r:embed="rId5" cstate="print"/>
          <a:stretch>
            <a:fillRect/>
          </a:stretch>
        </p:blipFill>
        <p:spPr>
          <a:xfrm>
            <a:off x="5127296" y="1499334"/>
            <a:ext cx="455168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5327178" y="5124991"/>
            <a:ext cx="6437474" cy="1200329"/>
          </a:xfrm>
          <a:prstGeom prst="rect">
            <a:avLst/>
          </a:prstGeom>
          <a:noFill/>
        </p:spPr>
        <p:txBody>
          <a:bodyPr wrap="square" rtlCol="0">
            <a:spAutoFit/>
          </a:bodyPr>
          <a:lstStyle/>
          <a:p>
            <a:r>
              <a:rPr lang="en-GB" sz="2400" b="1" dirty="0" smtClean="0">
                <a:cs typeface="Arial" pitchFamily="34" charset="0"/>
              </a:rPr>
              <a:t>Oral History Archive/Stormont House Agreement </a:t>
            </a:r>
          </a:p>
          <a:p>
            <a:r>
              <a:rPr lang="en-GB" sz="2400" b="1" dirty="0" smtClean="0">
                <a:cs typeface="Arial" pitchFamily="34" charset="0"/>
              </a:rPr>
              <a:t>(images courtesy of </a:t>
            </a:r>
            <a:r>
              <a:rPr lang="en-GB" sz="2400" b="1" dirty="0">
                <a:cs typeface="Arial" pitchFamily="34" charset="0"/>
              </a:rPr>
              <a:t>the </a:t>
            </a:r>
            <a:r>
              <a:rPr lang="en-GB" sz="2400" b="1" dirty="0" smtClean="0">
                <a:cs typeface="Arial" pitchFamily="34" charset="0"/>
              </a:rPr>
              <a:t>Prisons </a:t>
            </a:r>
            <a:r>
              <a:rPr lang="en-GB" sz="2400" b="1" dirty="0">
                <a:cs typeface="Arial" pitchFamily="34" charset="0"/>
              </a:rPr>
              <a:t>Memory </a:t>
            </a:r>
            <a:r>
              <a:rPr lang="en-GB" sz="2400" b="1" dirty="0" smtClean="0">
                <a:cs typeface="Arial" pitchFamily="34" charset="0"/>
              </a:rPr>
              <a:t>Archive D4616)</a:t>
            </a:r>
            <a:endParaRPr lang="en-GB" sz="2400" b="1" dirty="0">
              <a:cs typeface="Arial" pitchFamily="34" charset="0"/>
            </a:endParaRPr>
          </a:p>
        </p:txBody>
      </p:sp>
    </p:spTree>
    <p:extLst>
      <p:ext uri="{BB962C8B-B14F-4D97-AF65-F5344CB8AC3E}">
        <p14:creationId xmlns:p14="http://schemas.microsoft.com/office/powerpoint/2010/main" val="3317824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743921"/>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2750" y="947813"/>
            <a:ext cx="3718560" cy="495808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3853270" y="1961547"/>
            <a:ext cx="3906691" cy="2930611"/>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r="-836"/>
          <a:stretch/>
        </p:blipFill>
        <p:spPr>
          <a:xfrm rot="5400000">
            <a:off x="7019461" y="2082920"/>
            <a:ext cx="2879711" cy="2362580"/>
          </a:xfrm>
          <a:prstGeom prst="rect">
            <a:avLst/>
          </a:prstGeom>
        </p:spPr>
      </p:pic>
      <p:sp>
        <p:nvSpPr>
          <p:cNvPr id="12" name="TextBox 11"/>
          <p:cNvSpPr txBox="1"/>
          <p:nvPr/>
        </p:nvSpPr>
        <p:spPr>
          <a:xfrm>
            <a:off x="7620334" y="5133467"/>
            <a:ext cx="4257743" cy="1200329"/>
          </a:xfrm>
          <a:prstGeom prst="rect">
            <a:avLst/>
          </a:prstGeom>
          <a:noFill/>
        </p:spPr>
        <p:txBody>
          <a:bodyPr wrap="square" rtlCol="0">
            <a:spAutoFit/>
          </a:bodyPr>
          <a:lstStyle/>
          <a:p>
            <a:r>
              <a:rPr lang="en-US" sz="2400" b="1" dirty="0">
                <a:cs typeface="Arial" pitchFamily="34" charset="0"/>
              </a:rPr>
              <a:t>UTV Film and Tape </a:t>
            </a:r>
            <a:r>
              <a:rPr lang="en-US" sz="2400" b="1" dirty="0" smtClean="0">
                <a:cs typeface="Arial" pitchFamily="34" charset="0"/>
              </a:rPr>
              <a:t>Archive (</a:t>
            </a:r>
            <a:r>
              <a:rPr lang="en-GB" sz="2400" b="1" dirty="0" smtClean="0">
                <a:cs typeface="Arial" pitchFamily="34" charset="0"/>
              </a:rPr>
              <a:t>D4677) partnership with NI Screen and ITV</a:t>
            </a:r>
            <a:endParaRPr lang="en-GB" sz="2400" b="1" dirty="0">
              <a:cs typeface="Arial" pitchFamily="34" charset="0"/>
            </a:endParaRPr>
          </a:p>
        </p:txBody>
      </p:sp>
    </p:spTree>
    <p:extLst>
      <p:ext uri="{BB962C8B-B14F-4D97-AF65-F5344CB8AC3E}">
        <p14:creationId xmlns:p14="http://schemas.microsoft.com/office/powerpoint/2010/main" val="3715043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743921"/>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7CE8C9F6-0F23-5F4A-865F-9A4485A30E39}"/>
              </a:ext>
            </a:extLst>
          </p:cNvPr>
          <p:cNvSpPr txBox="1"/>
          <p:nvPr/>
        </p:nvSpPr>
        <p:spPr>
          <a:xfrm>
            <a:off x="169896" y="190403"/>
            <a:ext cx="5546103" cy="369332"/>
          </a:xfrm>
          <a:prstGeom prst="rect">
            <a:avLst/>
          </a:prstGeom>
          <a:noFill/>
          <a:ln>
            <a:noFill/>
          </a:ln>
        </p:spPr>
        <p:txBody>
          <a:bodyPr wrap="square" rtlCol="0">
            <a:spAutoFit/>
          </a:bodyPr>
          <a:lstStyle/>
          <a:p>
            <a:r>
              <a:rPr lang="en-US" dirty="0" smtClean="0">
                <a:solidFill>
                  <a:schemeClr val="bg1"/>
                </a:solidFill>
                <a:latin typeface="+mj-lt"/>
              </a:rPr>
              <a:t>PRONI and CAIN</a:t>
            </a:r>
            <a:endParaRPr lang="en-US" dirty="0">
              <a:solidFill>
                <a:schemeClr val="bg1"/>
              </a:solidFill>
              <a:latin typeface="+mj-lt"/>
            </a:endParaRPr>
          </a:p>
        </p:txBody>
      </p: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pic>
        <p:nvPicPr>
          <p:cNvPr id="2" name="Picture 1"/>
          <p:cNvPicPr>
            <a:picLocks noChangeAspect="1"/>
          </p:cNvPicPr>
          <p:nvPr/>
        </p:nvPicPr>
        <p:blipFill rotWithShape="1">
          <a:blip r:embed="rId4"/>
          <a:srcRect l="2641" t="22003" r="68522" b="7435"/>
          <a:stretch/>
        </p:blipFill>
        <p:spPr>
          <a:xfrm>
            <a:off x="5072996" y="850953"/>
            <a:ext cx="3515932" cy="4584880"/>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l="9995" t="3185" r="13350" b="13806"/>
          <a:stretch/>
        </p:blipFill>
        <p:spPr>
          <a:xfrm>
            <a:off x="0" y="889455"/>
            <a:ext cx="4985857" cy="3600265"/>
          </a:xfrm>
          <a:prstGeom prst="rect">
            <a:avLst/>
          </a:prstGeom>
        </p:spPr>
      </p:pic>
      <p:pic>
        <p:nvPicPr>
          <p:cNvPr id="3" name="Picture 2"/>
          <p:cNvPicPr>
            <a:picLocks noChangeAspect="1"/>
          </p:cNvPicPr>
          <p:nvPr/>
        </p:nvPicPr>
        <p:blipFill rotWithShape="1">
          <a:blip r:embed="rId6"/>
          <a:srcRect l="950" t="20616" r="10001" b="47869"/>
          <a:stretch/>
        </p:blipFill>
        <p:spPr>
          <a:xfrm>
            <a:off x="1902696" y="4276520"/>
            <a:ext cx="9975382" cy="1881478"/>
          </a:xfrm>
          <a:prstGeom prst="rect">
            <a:avLst/>
          </a:prstGeom>
        </p:spPr>
      </p:pic>
      <p:cxnSp>
        <p:nvCxnSpPr>
          <p:cNvPr id="12" name="Straight Arrow Connector 11"/>
          <p:cNvCxnSpPr/>
          <p:nvPr/>
        </p:nvCxnSpPr>
        <p:spPr>
          <a:xfrm>
            <a:off x="5237874" y="2140743"/>
            <a:ext cx="956251" cy="2407113"/>
          </a:xfrm>
          <a:prstGeom prst="straightConnector1">
            <a:avLst/>
          </a:prstGeom>
          <a:ln w="412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8828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743921"/>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dirty="0" smtClean="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smtClean="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smtClean="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smtClean="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smtClean="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smtClean="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smtClean="0">
              <a:solidFill>
                <a:schemeClr val="tx1"/>
              </a:solidFill>
            </a:endParaRPr>
          </a:p>
          <a:p>
            <a:pPr marL="342900" indent="-342900">
              <a:buFont typeface="Arial" panose="020B0604020202020204" pitchFamily="34" charset="0"/>
              <a:buChar char="•"/>
            </a:pPr>
            <a:endParaRPr lang="en-US" dirty="0">
              <a:solidFill>
                <a:schemeClr val="tx1"/>
              </a:solidFill>
            </a:endParaRPr>
          </a:p>
          <a:p>
            <a:pPr marL="342900" indent="-342900">
              <a:buFont typeface="Arial" panose="020B0604020202020204" pitchFamily="34" charset="0"/>
              <a:buChar char="•"/>
            </a:pPr>
            <a:endParaRPr lang="en-US" dirty="0" smtClean="0">
              <a:solidFill>
                <a:schemeClr val="tx1"/>
              </a:solidFill>
            </a:endParaRPr>
          </a:p>
          <a:p>
            <a:pPr marL="342900" indent="-342900">
              <a:buFont typeface="Arial" panose="020B0604020202020204" pitchFamily="34" charset="0"/>
              <a:buChar char="•"/>
            </a:pPr>
            <a:r>
              <a:rPr lang="en-US" sz="2000" dirty="0" smtClean="0">
                <a:solidFill>
                  <a:schemeClr val="tx1"/>
                </a:solidFill>
              </a:rPr>
              <a:t>Partnerships and participation – Making the Future </a:t>
            </a:r>
            <a:r>
              <a:rPr lang="en-US" sz="2000" dirty="0" smtClean="0">
                <a:solidFill>
                  <a:schemeClr val="tx1"/>
                </a:solidFill>
                <a:hlinkClick r:id="rId3"/>
              </a:rPr>
              <a:t>https://www.makingthefuture.eu/project-info/women-in-the-archives</a:t>
            </a:r>
            <a:r>
              <a:rPr lang="en-US" sz="2000" dirty="0" smtClean="0">
                <a:solidFill>
                  <a:schemeClr val="tx1"/>
                </a:solidFill>
              </a:rPr>
              <a:t> and </a:t>
            </a:r>
            <a:r>
              <a:rPr lang="en-US" sz="2000" dirty="0" smtClean="0">
                <a:solidFill>
                  <a:schemeClr val="tx1"/>
                </a:solidFill>
                <a:hlinkClick r:id="rId4"/>
              </a:rPr>
              <a:t>https://www.makingthefuture.eu/project-info/100-shared-stories</a:t>
            </a:r>
            <a:endParaRPr lang="en-US" sz="2000" dirty="0" smtClean="0">
              <a:solidFill>
                <a:schemeClr val="tx1"/>
              </a:solidFill>
            </a:endParaRPr>
          </a:p>
          <a:p>
            <a:pPr marL="342900" indent="-342900">
              <a:buFont typeface="Arial" panose="020B0604020202020204" pitchFamily="34" charset="0"/>
              <a:buChar char="•"/>
            </a:pPr>
            <a:r>
              <a:rPr lang="en-US" sz="2000" dirty="0" smtClean="0">
                <a:solidFill>
                  <a:schemeClr val="tx1"/>
                </a:solidFill>
              </a:rPr>
              <a:t>Commemoration</a:t>
            </a:r>
          </a:p>
          <a:p>
            <a:pPr marL="342900" indent="-342900">
              <a:buFont typeface="Arial" panose="020B0604020202020204" pitchFamily="34" charset="0"/>
              <a:buChar char="•"/>
            </a:pPr>
            <a:endParaRPr lang="en-US" dirty="0">
              <a:solidFill>
                <a:schemeClr val="tx1"/>
              </a:solidFill>
            </a:endParaRPr>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7CE8C9F6-0F23-5F4A-865F-9A4485A30E39}"/>
              </a:ext>
            </a:extLst>
          </p:cNvPr>
          <p:cNvSpPr txBox="1"/>
          <p:nvPr/>
        </p:nvSpPr>
        <p:spPr>
          <a:xfrm>
            <a:off x="169896" y="190403"/>
            <a:ext cx="5546103" cy="369332"/>
          </a:xfrm>
          <a:prstGeom prst="rect">
            <a:avLst/>
          </a:prstGeom>
          <a:noFill/>
          <a:ln>
            <a:noFill/>
          </a:ln>
        </p:spPr>
        <p:txBody>
          <a:bodyPr wrap="square" rtlCol="0">
            <a:spAutoFit/>
          </a:bodyPr>
          <a:lstStyle/>
          <a:p>
            <a:r>
              <a:rPr lang="en-US" dirty="0" smtClean="0">
                <a:solidFill>
                  <a:schemeClr val="bg1"/>
                </a:solidFill>
                <a:latin typeface="+mj-lt"/>
              </a:rPr>
              <a:t>PRONI and CAIN</a:t>
            </a:r>
            <a:endParaRPr lang="en-US" dirty="0">
              <a:solidFill>
                <a:schemeClr val="bg1"/>
              </a:solidFill>
              <a:latin typeface="+mj-lt"/>
            </a:endParaRPr>
          </a:p>
        </p:txBody>
      </p: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32" y="901521"/>
            <a:ext cx="5250443" cy="410033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8468" y="993254"/>
            <a:ext cx="6012907" cy="4008605"/>
          </a:xfrm>
          <a:prstGeom prst="rect">
            <a:avLst/>
          </a:prstGeom>
        </p:spPr>
      </p:pic>
    </p:spTree>
    <p:extLst>
      <p:ext uri="{BB962C8B-B14F-4D97-AF65-F5344CB8AC3E}">
        <p14:creationId xmlns:p14="http://schemas.microsoft.com/office/powerpoint/2010/main" val="200557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670652"/>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7177" y="994324"/>
            <a:ext cx="3555825" cy="534378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779" y="1014385"/>
            <a:ext cx="5960403" cy="3973602"/>
          </a:xfrm>
          <a:prstGeom prst="rect">
            <a:avLst/>
          </a:prstGeom>
        </p:spPr>
      </p:pic>
      <p:sp>
        <p:nvSpPr>
          <p:cNvPr id="11" name="TextBox 10"/>
          <p:cNvSpPr txBox="1"/>
          <p:nvPr/>
        </p:nvSpPr>
        <p:spPr>
          <a:xfrm>
            <a:off x="414779" y="5390771"/>
            <a:ext cx="4455604" cy="646331"/>
          </a:xfrm>
          <a:prstGeom prst="rect">
            <a:avLst/>
          </a:prstGeom>
          <a:noFill/>
        </p:spPr>
        <p:txBody>
          <a:bodyPr wrap="square" rtlCol="0">
            <a:spAutoFit/>
          </a:bodyPr>
          <a:lstStyle/>
          <a:p>
            <a:r>
              <a:rPr lang="en-GB" b="1" dirty="0" smtClean="0">
                <a:cs typeface="Arial" pitchFamily="34" charset="0"/>
              </a:rPr>
              <a:t>The Public Record Office of Northern Ireland (PRONI)</a:t>
            </a:r>
            <a:endParaRPr lang="en-GB" b="1" dirty="0">
              <a:cs typeface="Arial" pitchFamily="34" charset="0"/>
            </a:endParaRPr>
          </a:p>
        </p:txBody>
      </p:sp>
    </p:spTree>
    <p:extLst>
      <p:ext uri="{BB962C8B-B14F-4D97-AF65-F5344CB8AC3E}">
        <p14:creationId xmlns:p14="http://schemas.microsoft.com/office/powerpoint/2010/main" val="35189940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811298"/>
            <a:ext cx="12192000" cy="611407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2400" dirty="0" smtClean="0"/>
              <a:t>Why we keep and use archives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To protect the archival memory of our society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To support accountability of government and public bodies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To ensure compliance with </a:t>
            </a:r>
            <a:r>
              <a:rPr lang="en-US" sz="2400" dirty="0" smtClean="0"/>
              <a:t>legislation – Access to information</a:t>
            </a: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To provide evidence of the activities, rights, transactions of individuals, groups, </a:t>
            </a:r>
            <a:r>
              <a:rPr lang="en-US" sz="2400" dirty="0" smtClean="0"/>
              <a:t>communities</a:t>
            </a:r>
          </a:p>
          <a:p>
            <a:endParaRPr lang="en-US" sz="2400" dirty="0"/>
          </a:p>
          <a:p>
            <a:endParaRPr lang="en-US" sz="2400" dirty="0" smtClean="0"/>
          </a:p>
          <a:p>
            <a:endParaRPr lang="en-US" sz="2400" dirty="0" smtClean="0"/>
          </a:p>
          <a:p>
            <a:pPr algn="ctr"/>
            <a:endParaRPr lang="en-US" sz="2000" b="1" dirty="0"/>
          </a:p>
          <a:p>
            <a:pPr algn="ctr"/>
            <a:endParaRPr lang="en-US" sz="2000" b="1" dirty="0" smtClean="0"/>
          </a:p>
          <a:p>
            <a:pPr algn="ctr"/>
            <a:endParaRPr lang="en-US" sz="2000" b="1" dirty="0"/>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7CE8C9F6-0F23-5F4A-865F-9A4485A30E39}"/>
              </a:ext>
            </a:extLst>
          </p:cNvPr>
          <p:cNvSpPr txBox="1"/>
          <p:nvPr/>
        </p:nvSpPr>
        <p:spPr>
          <a:xfrm>
            <a:off x="314528" y="190403"/>
            <a:ext cx="5546103" cy="369332"/>
          </a:xfrm>
          <a:prstGeom prst="rect">
            <a:avLst/>
          </a:prstGeom>
          <a:noFill/>
          <a:ln>
            <a:noFill/>
          </a:ln>
        </p:spPr>
        <p:txBody>
          <a:bodyPr wrap="square" rtlCol="0">
            <a:spAutoFit/>
          </a:bodyPr>
          <a:lstStyle/>
          <a:p>
            <a:r>
              <a:rPr lang="en-US" dirty="0" smtClean="0">
                <a:solidFill>
                  <a:schemeClr val="bg1"/>
                </a:solidFill>
                <a:latin typeface="+mj-lt"/>
              </a:rPr>
              <a:t>PRONI and CAIN</a:t>
            </a:r>
            <a:endParaRPr lang="en-US" dirty="0">
              <a:solidFill>
                <a:schemeClr val="bg1"/>
              </a:solidFill>
              <a:latin typeface="+mj-lt"/>
            </a:endParaRPr>
          </a:p>
        </p:txBody>
      </p: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Tree>
    <p:extLst>
      <p:ext uri="{BB962C8B-B14F-4D97-AF65-F5344CB8AC3E}">
        <p14:creationId xmlns:p14="http://schemas.microsoft.com/office/powerpoint/2010/main" val="1139997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743921"/>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pic>
        <p:nvPicPr>
          <p:cNvPr id="7" name="Graphic 42">
            <a:extLst>
              <a:ext uri="{FF2B5EF4-FFF2-40B4-BE49-F238E27FC236}">
                <a16:creationId xmlns:a16="http://schemas.microsoft.com/office/drawing/2014/main" xmlns="" id="{86211B41-CECD-7B44-8126-3DBE03613F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63"/>
              </a:ext>
            </a:extLst>
          </a:blip>
          <a:stretch>
            <a:fillRect/>
          </a:stretch>
        </p:blipFill>
        <p:spPr>
          <a:xfrm>
            <a:off x="10297699" y="5398447"/>
            <a:ext cx="1313592" cy="807314"/>
          </a:xfrm>
          <a:prstGeom prst="rect">
            <a:avLst/>
          </a:prstGeom>
        </p:spPr>
      </p:pic>
      <p:sp>
        <p:nvSpPr>
          <p:cNvPr id="2" name="TextBox 1"/>
          <p:cNvSpPr txBox="1"/>
          <p:nvPr/>
        </p:nvSpPr>
        <p:spPr>
          <a:xfrm>
            <a:off x="1455313" y="1493949"/>
            <a:ext cx="8538693" cy="3785652"/>
          </a:xfrm>
          <a:prstGeom prst="rect">
            <a:avLst/>
          </a:prstGeom>
          <a:noFill/>
        </p:spPr>
        <p:txBody>
          <a:bodyPr wrap="square" rtlCol="0">
            <a:spAutoFit/>
          </a:bodyPr>
          <a:lstStyle/>
          <a:p>
            <a:r>
              <a:rPr lang="en-GB" sz="2000" b="1" dirty="0" smtClean="0"/>
              <a:t>Email</a:t>
            </a:r>
            <a:r>
              <a:rPr lang="en-GB" sz="2000" dirty="0" smtClean="0"/>
              <a:t>:		</a:t>
            </a:r>
            <a:r>
              <a:rPr lang="en-GB" sz="2000" dirty="0" smtClean="0">
                <a:hlinkClick r:id="rId64"/>
              </a:rPr>
              <a:t>access@communities-ni.gov.uk</a:t>
            </a:r>
            <a:r>
              <a:rPr lang="en-GB" sz="2000" dirty="0" smtClean="0"/>
              <a:t> </a:t>
            </a:r>
          </a:p>
          <a:p>
            <a:endParaRPr lang="en-GB" sz="2000" b="1" dirty="0" smtClean="0"/>
          </a:p>
          <a:p>
            <a:r>
              <a:rPr lang="en-GB" sz="2000" b="1" dirty="0" smtClean="0"/>
              <a:t>Website</a:t>
            </a:r>
            <a:r>
              <a:rPr lang="en-GB" sz="2000" dirty="0" smtClean="0"/>
              <a:t>:	</a:t>
            </a:r>
            <a:r>
              <a:rPr lang="en-GB" sz="2000" dirty="0" smtClean="0">
                <a:hlinkClick r:id="rId65"/>
              </a:rPr>
              <a:t>www.nidirect.gov.uk/proni</a:t>
            </a:r>
            <a:r>
              <a:rPr lang="en-GB" sz="2000" dirty="0" smtClean="0"/>
              <a:t> </a:t>
            </a:r>
            <a:endParaRPr lang="en-GB" sz="2000" dirty="0"/>
          </a:p>
          <a:p>
            <a:endParaRPr lang="en-GB" sz="2000" b="1" dirty="0" smtClean="0">
              <a:cs typeface="Arial" panose="020B0604020202020204" pitchFamily="34" charset="0"/>
            </a:endParaRPr>
          </a:p>
          <a:p>
            <a:r>
              <a:rPr lang="en-GB" sz="2000" b="1" dirty="0" smtClean="0">
                <a:cs typeface="Arial" panose="020B0604020202020204" pitchFamily="34" charset="0"/>
              </a:rPr>
              <a:t>Facebook:	 </a:t>
            </a:r>
            <a:r>
              <a:rPr lang="en-GB" sz="2000" u="sng" dirty="0" smtClean="0">
                <a:cs typeface="Arial" panose="020B0604020202020204" pitchFamily="34" charset="0"/>
                <a:hlinkClick r:id="rId66"/>
              </a:rPr>
              <a:t>www.facebook.com/publicrecordofficeni</a:t>
            </a:r>
            <a:endParaRPr lang="en-GB" sz="2000" u="sng" dirty="0">
              <a:cs typeface="Arial" panose="020B0604020202020204" pitchFamily="34" charset="0"/>
            </a:endParaRPr>
          </a:p>
          <a:p>
            <a:endParaRPr lang="en-GB" sz="2000" dirty="0">
              <a:cs typeface="Arial" panose="020B0604020202020204" pitchFamily="34" charset="0"/>
            </a:endParaRPr>
          </a:p>
          <a:p>
            <a:r>
              <a:rPr lang="en-GB" sz="2000" b="1" dirty="0">
                <a:cs typeface="Arial" panose="020B0604020202020204" pitchFamily="34" charset="0"/>
              </a:rPr>
              <a:t>Twitter: </a:t>
            </a:r>
            <a:r>
              <a:rPr lang="en-GB" sz="2000" b="1" dirty="0" smtClean="0">
                <a:cs typeface="Arial" panose="020B0604020202020204" pitchFamily="34" charset="0"/>
              </a:rPr>
              <a:t>		</a:t>
            </a:r>
            <a:r>
              <a:rPr lang="en-GB" sz="2000" dirty="0" smtClean="0">
                <a:cs typeface="Arial" panose="020B0604020202020204" pitchFamily="34" charset="0"/>
              </a:rPr>
              <a:t>follow @PRONI_DFC </a:t>
            </a:r>
            <a:r>
              <a:rPr lang="en-GB" sz="2000" dirty="0">
                <a:cs typeface="Arial" panose="020B0604020202020204" pitchFamily="34" charset="0"/>
              </a:rPr>
              <a:t>to keep up to date </a:t>
            </a:r>
            <a:r>
              <a:rPr lang="en-GB" sz="2000" dirty="0" smtClean="0">
                <a:cs typeface="Arial" panose="020B0604020202020204" pitchFamily="34" charset="0"/>
              </a:rPr>
              <a:t>with PRONI</a:t>
            </a:r>
            <a:r>
              <a:rPr lang="en-GB" sz="2000" dirty="0">
                <a:cs typeface="Arial" panose="020B0604020202020204" pitchFamily="34" charset="0"/>
              </a:rPr>
              <a:t>‎</a:t>
            </a:r>
          </a:p>
          <a:p>
            <a:endParaRPr lang="en-GB" sz="2000" dirty="0" smtClean="0"/>
          </a:p>
          <a:p>
            <a:endParaRPr lang="en-GB" sz="2000" dirty="0"/>
          </a:p>
          <a:p>
            <a:r>
              <a:rPr lang="en-GB" sz="2000" dirty="0" smtClean="0"/>
              <a:t>If </a:t>
            </a:r>
            <a:r>
              <a:rPr lang="en-GB" sz="2000" dirty="0"/>
              <a:t>you want to be added to our mailing list and kept informed about PRONI news and events, please email </a:t>
            </a:r>
            <a:r>
              <a:rPr lang="en-GB" sz="2000" u="sng" dirty="0">
                <a:hlinkClick r:id="rId67"/>
              </a:rPr>
              <a:t>proni@communities-ni.gov.uk</a:t>
            </a:r>
            <a:endParaRPr lang="en-GB" sz="2000" dirty="0"/>
          </a:p>
          <a:p>
            <a:endParaRPr lang="en-GB" sz="2000" dirty="0"/>
          </a:p>
        </p:txBody>
      </p:sp>
    </p:spTree>
    <p:extLst>
      <p:ext uri="{BB962C8B-B14F-4D97-AF65-F5344CB8AC3E}">
        <p14:creationId xmlns:p14="http://schemas.microsoft.com/office/powerpoint/2010/main" val="1468483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6CD670DE-351F-804A-B650-47038BB955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4901" y="1416049"/>
            <a:ext cx="8234820" cy="1084263"/>
          </a:xfrm>
          <a:prstGeom prst="rect">
            <a:avLst/>
          </a:prstGeom>
        </p:spPr>
      </p:pic>
      <p:sp>
        <p:nvSpPr>
          <p:cNvPr id="10" name="Rectangle 9">
            <a:extLst>
              <a:ext uri="{FF2B5EF4-FFF2-40B4-BE49-F238E27FC236}">
                <a16:creationId xmlns:a16="http://schemas.microsoft.com/office/drawing/2014/main" xmlns="" id="{DDD640FE-1972-E24D-8C78-CC1A6D7A5A40}"/>
              </a:ext>
            </a:extLst>
          </p:cNvPr>
          <p:cNvSpPr/>
          <p:nvPr/>
        </p:nvSpPr>
        <p:spPr>
          <a:xfrm>
            <a:off x="0" y="3225521"/>
            <a:ext cx="12192000" cy="3632479"/>
          </a:xfrm>
          <a:prstGeom prst="rect">
            <a:avLst/>
          </a:prstGeom>
          <a:solidFill>
            <a:srgbClr val="808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xmlns="" id="{18B921FF-8AC0-C74C-B9AB-7D5CBB05EF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4900" y="4183061"/>
            <a:ext cx="8234820" cy="1084263"/>
          </a:xfrm>
          <a:prstGeom prst="rect">
            <a:avLst/>
          </a:prstGeom>
        </p:spPr>
      </p:pic>
    </p:spTree>
    <p:extLst>
      <p:ext uri="{BB962C8B-B14F-4D97-AF65-F5344CB8AC3E}">
        <p14:creationId xmlns:p14="http://schemas.microsoft.com/office/powerpoint/2010/main" val="4153454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743921"/>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pic>
        <p:nvPicPr>
          <p:cNvPr id="12" name="Content Placeholder 7"/>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t="32774"/>
          <a:stretch/>
        </p:blipFill>
        <p:spPr>
          <a:xfrm>
            <a:off x="5885541" y="834073"/>
            <a:ext cx="6151911" cy="2759133"/>
          </a:xfr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l="4289" t="-2987" r="12153" b="22049"/>
          <a:stretch/>
        </p:blipFill>
        <p:spPr>
          <a:xfrm>
            <a:off x="0" y="670652"/>
            <a:ext cx="6362163" cy="4108522"/>
          </a:xfrm>
          <a:prstGeom prst="rect">
            <a:avLst/>
          </a:prstGeom>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l="14027" t="22911" r="11607" b="563"/>
          <a:stretch/>
        </p:blipFill>
        <p:spPr>
          <a:xfrm>
            <a:off x="6256899" y="3342679"/>
            <a:ext cx="4187868" cy="2872989"/>
          </a:xfrm>
          <a:prstGeom prst="rect">
            <a:avLst/>
          </a:prstGeom>
        </p:spPr>
      </p:pic>
    </p:spTree>
    <p:extLst>
      <p:ext uri="{BB962C8B-B14F-4D97-AF65-F5344CB8AC3E}">
        <p14:creationId xmlns:p14="http://schemas.microsoft.com/office/powerpoint/2010/main" val="2340782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743921"/>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13" name="TextBox 12"/>
          <p:cNvSpPr txBox="1"/>
          <p:nvPr/>
        </p:nvSpPr>
        <p:spPr>
          <a:xfrm>
            <a:off x="1232927" y="1354450"/>
            <a:ext cx="9463317" cy="3631763"/>
          </a:xfrm>
          <a:prstGeom prst="rect">
            <a:avLst/>
          </a:prstGeom>
          <a:noFill/>
        </p:spPr>
        <p:txBody>
          <a:bodyPr wrap="square" rtlCol="0">
            <a:spAutoFit/>
          </a:bodyPr>
          <a:lstStyle/>
          <a:p>
            <a:pPr marL="571500" indent="-571500">
              <a:spcAft>
                <a:spcPts val="600"/>
              </a:spcAft>
              <a:buFont typeface="Arial" panose="020B0604020202020204" pitchFamily="34" charset="0"/>
              <a:buChar char="•"/>
            </a:pPr>
            <a:r>
              <a:rPr lang="en-US" sz="2400" dirty="0" smtClean="0">
                <a:cs typeface="Arial" pitchFamily="34" charset="0"/>
              </a:rPr>
              <a:t>PRONI – Public Records Act (NI) 1923</a:t>
            </a:r>
          </a:p>
          <a:p>
            <a:pPr marL="571500" indent="-571500">
              <a:spcAft>
                <a:spcPts val="600"/>
              </a:spcAft>
              <a:buFont typeface="Arial" panose="020B0604020202020204" pitchFamily="34" charset="0"/>
              <a:buChar char="•"/>
            </a:pPr>
            <a:r>
              <a:rPr lang="en-US" sz="2400" dirty="0" smtClean="0">
                <a:cs typeface="Arial" pitchFamily="34" charset="0"/>
              </a:rPr>
              <a:t>Disposal of Documents Orders 1925</a:t>
            </a:r>
          </a:p>
          <a:p>
            <a:pPr marL="571500" indent="-571500">
              <a:spcAft>
                <a:spcPts val="600"/>
              </a:spcAft>
              <a:buFont typeface="Arial" panose="020B0604020202020204" pitchFamily="34" charset="0"/>
              <a:buChar char="•"/>
            </a:pPr>
            <a:r>
              <a:rPr lang="en-US" sz="2400" dirty="0" smtClean="0">
                <a:cs typeface="Arial" pitchFamily="34" charset="0"/>
              </a:rPr>
              <a:t>Data Protection Legislation</a:t>
            </a:r>
          </a:p>
          <a:p>
            <a:pPr marL="571500" indent="-571500">
              <a:spcAft>
                <a:spcPts val="600"/>
              </a:spcAft>
              <a:buFont typeface="Arial" panose="020B0604020202020204" pitchFamily="34" charset="0"/>
              <a:buChar char="•"/>
            </a:pPr>
            <a:r>
              <a:rPr lang="en-US" sz="2400" dirty="0" smtClean="0">
                <a:cs typeface="Arial" pitchFamily="34" charset="0"/>
              </a:rPr>
              <a:t>Freedom of Information Act 2000</a:t>
            </a:r>
          </a:p>
          <a:p>
            <a:endParaRPr lang="en-GB" sz="2400" dirty="0" smtClean="0">
              <a:cs typeface="Arial" pitchFamily="34" charset="0"/>
            </a:endParaRPr>
          </a:p>
          <a:p>
            <a:endParaRPr lang="en-GB" dirty="0">
              <a:cs typeface="Arial" pitchFamily="34" charset="0"/>
            </a:endParaRPr>
          </a:p>
          <a:p>
            <a:endParaRPr lang="en-GB" dirty="0" smtClean="0">
              <a:cs typeface="Arial" pitchFamily="34" charset="0"/>
            </a:endParaRPr>
          </a:p>
          <a:p>
            <a:endParaRPr lang="en-GB" dirty="0">
              <a:cs typeface="Arial" pitchFamily="34" charset="0"/>
            </a:endParaRPr>
          </a:p>
          <a:p>
            <a:endParaRPr lang="en-GB" dirty="0" smtClean="0">
              <a:cs typeface="Arial" pitchFamily="34" charset="0"/>
            </a:endParaRPr>
          </a:p>
          <a:p>
            <a:endParaRPr lang="en-GB" dirty="0">
              <a:cs typeface="Arial" pitchFamily="34" charset="0"/>
            </a:endParaRPr>
          </a:p>
        </p:txBody>
      </p:sp>
      <p:pic>
        <p:nvPicPr>
          <p:cNvPr id="6" name="Picture Placeholder 8" descr="public record act148.jpg"/>
          <p:cNvPicPr>
            <a:picLocks noChangeAspect="1"/>
          </p:cNvPicPr>
          <p:nvPr/>
        </p:nvPicPr>
        <p:blipFill>
          <a:blip r:embed="rId4" cstate="print"/>
          <a:srcRect t="12696" b="12696"/>
          <a:stretch>
            <a:fillRect/>
          </a:stretch>
        </p:blipFill>
        <p:spPr>
          <a:xfrm>
            <a:off x="6595171" y="762861"/>
            <a:ext cx="5334000" cy="5545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011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0" y="743921"/>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13" name="TextBox 12"/>
          <p:cNvSpPr txBox="1"/>
          <p:nvPr/>
        </p:nvSpPr>
        <p:spPr>
          <a:xfrm>
            <a:off x="414779" y="1354450"/>
            <a:ext cx="10281465" cy="6278642"/>
          </a:xfrm>
          <a:prstGeom prst="rect">
            <a:avLst/>
          </a:prstGeom>
          <a:noFill/>
        </p:spPr>
        <p:txBody>
          <a:bodyPr wrap="square" rtlCol="0">
            <a:spAutoFit/>
          </a:bodyPr>
          <a:lstStyle/>
          <a:p>
            <a:pPr marL="285750" indent="-285750">
              <a:buFont typeface="Arial" panose="020B0604020202020204" pitchFamily="34" charset="0"/>
              <a:buChar char="•"/>
            </a:pPr>
            <a:r>
              <a:rPr lang="en-US" sz="2400" b="1" dirty="0"/>
              <a:t>Economy – De </a:t>
            </a:r>
            <a:r>
              <a:rPr lang="en-US" sz="2400" b="1" dirty="0" err="1"/>
              <a:t>Lorean</a:t>
            </a:r>
            <a:r>
              <a:rPr lang="en-US" sz="2400" b="1" dirty="0"/>
              <a:t> </a:t>
            </a:r>
          </a:p>
          <a:p>
            <a:pPr marL="285750" indent="-285750">
              <a:buFont typeface="Arial" panose="020B0604020202020204" pitchFamily="34" charset="0"/>
              <a:buChar char="•"/>
            </a:pPr>
            <a:r>
              <a:rPr lang="en-US" sz="2400" b="1" dirty="0"/>
              <a:t>Health - Aids, abortion</a:t>
            </a:r>
          </a:p>
          <a:p>
            <a:pPr marL="285750" indent="-285750">
              <a:buFont typeface="Arial" panose="020B0604020202020204" pitchFamily="34" charset="0"/>
              <a:buChar char="•"/>
            </a:pPr>
            <a:r>
              <a:rPr lang="en-US" sz="2400" b="1" dirty="0"/>
              <a:t>Social – Housing, infrastructure, recreation</a:t>
            </a:r>
          </a:p>
          <a:p>
            <a:pPr marL="285750" indent="-285750">
              <a:buFont typeface="Arial" panose="020B0604020202020204" pitchFamily="34" charset="0"/>
              <a:buChar char="•"/>
            </a:pPr>
            <a:r>
              <a:rPr lang="en-US" sz="2400" b="1" dirty="0"/>
              <a:t>Education – Integrated, Irish language</a:t>
            </a:r>
          </a:p>
          <a:p>
            <a:pPr marL="285750" indent="-285750">
              <a:buFont typeface="Arial" panose="020B0604020202020204" pitchFamily="34" charset="0"/>
              <a:buChar char="•"/>
            </a:pPr>
            <a:r>
              <a:rPr lang="en-US" sz="2400" b="1" dirty="0"/>
              <a:t>Environment – Chernobyl</a:t>
            </a:r>
          </a:p>
          <a:p>
            <a:pPr marL="285750" indent="-285750">
              <a:buFont typeface="Arial" panose="020B0604020202020204" pitchFamily="34" charset="0"/>
              <a:buChar char="•"/>
            </a:pPr>
            <a:r>
              <a:rPr lang="en-US" sz="2400" b="1" dirty="0"/>
              <a:t>Agriculture – EU subsidies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Notes/minutes of meetings</a:t>
            </a:r>
          </a:p>
          <a:p>
            <a:pPr marL="285750" indent="-285750">
              <a:buFont typeface="Arial" panose="020B0604020202020204" pitchFamily="34" charset="0"/>
              <a:buChar char="•"/>
            </a:pPr>
            <a:r>
              <a:rPr lang="en-US" sz="2400" b="1" dirty="0"/>
              <a:t>Briefings</a:t>
            </a:r>
          </a:p>
          <a:p>
            <a:pPr marL="285750" indent="-285750">
              <a:buFont typeface="Arial" panose="020B0604020202020204" pitchFamily="34" charset="0"/>
              <a:buChar char="•"/>
            </a:pPr>
            <a:r>
              <a:rPr lang="en-US" sz="2400" b="1" dirty="0"/>
              <a:t>Correspondence</a:t>
            </a:r>
          </a:p>
          <a:p>
            <a:pPr marL="285750" indent="-285750">
              <a:buFont typeface="Arial" panose="020B0604020202020204" pitchFamily="34" charset="0"/>
              <a:buChar char="•"/>
            </a:pPr>
            <a:r>
              <a:rPr lang="en-US" sz="2400" b="1" dirty="0"/>
              <a:t>Memos</a:t>
            </a:r>
          </a:p>
          <a:p>
            <a:pPr marL="285750" indent="-285750">
              <a:buFont typeface="Arial" panose="020B0604020202020204" pitchFamily="34" charset="0"/>
              <a:buChar char="•"/>
            </a:pPr>
            <a:r>
              <a:rPr lang="en-US" sz="2400" b="1" dirty="0"/>
              <a:t>Reports </a:t>
            </a:r>
          </a:p>
          <a:p>
            <a:endParaRPr lang="en-GB" sz="2400" dirty="0" smtClean="0">
              <a:cs typeface="Arial" pitchFamily="34" charset="0"/>
            </a:endParaRPr>
          </a:p>
          <a:p>
            <a:endParaRPr lang="en-GB" dirty="0">
              <a:cs typeface="Arial" pitchFamily="34" charset="0"/>
            </a:endParaRPr>
          </a:p>
          <a:p>
            <a:endParaRPr lang="en-GB" dirty="0" smtClean="0">
              <a:cs typeface="Arial" pitchFamily="34" charset="0"/>
            </a:endParaRPr>
          </a:p>
          <a:p>
            <a:endParaRPr lang="en-GB" dirty="0">
              <a:cs typeface="Arial" pitchFamily="34" charset="0"/>
            </a:endParaRPr>
          </a:p>
          <a:p>
            <a:endParaRPr lang="en-GB" dirty="0" smtClean="0">
              <a:cs typeface="Arial" pitchFamily="34" charset="0"/>
            </a:endParaRPr>
          </a:p>
          <a:p>
            <a:endParaRPr lang="en-GB" dirty="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8378" y="670653"/>
            <a:ext cx="5566624" cy="250784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1996" y="3151202"/>
            <a:ext cx="7200004" cy="3203448"/>
          </a:xfrm>
          <a:prstGeom prst="rect">
            <a:avLst/>
          </a:prstGeom>
        </p:spPr>
      </p:pic>
    </p:spTree>
    <p:extLst>
      <p:ext uri="{BB962C8B-B14F-4D97-AF65-F5344CB8AC3E}">
        <p14:creationId xmlns:p14="http://schemas.microsoft.com/office/powerpoint/2010/main" val="27178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75303" y="670652"/>
            <a:ext cx="12192000" cy="61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a:solidFill>
                  <a:prstClr val="black"/>
                </a:solidFill>
              </a:rPr>
              <a:t>Using CAIN</a:t>
            </a:r>
          </a:p>
          <a:p>
            <a:pPr marL="457200" lvl="0" indent="-457200">
              <a:buFont typeface="Arial" panose="020B0604020202020204" pitchFamily="34" charset="0"/>
              <a:buChar char="•"/>
            </a:pPr>
            <a:endParaRPr lang="en-US" sz="3200">
              <a:solidFill>
                <a:prstClr val="black"/>
              </a:solidFill>
            </a:endParaRPr>
          </a:p>
          <a:p>
            <a:pPr marL="457200" lvl="0" indent="-457200">
              <a:buFont typeface="Arial" panose="020B0604020202020204" pitchFamily="34" charset="0"/>
              <a:buChar char="•"/>
            </a:pPr>
            <a:r>
              <a:rPr lang="en-US" sz="3200">
                <a:solidFill>
                  <a:prstClr val="black"/>
                </a:solidFill>
              </a:rPr>
              <a:t>Chronology of the Conflict </a:t>
            </a:r>
          </a:p>
          <a:p>
            <a:pPr lvl="0"/>
            <a:r>
              <a:rPr lang="en-US" sz="3200">
                <a:solidFill>
                  <a:prstClr val="black"/>
                </a:solidFill>
              </a:rPr>
              <a:t>– timeline of events</a:t>
            </a:r>
          </a:p>
          <a:p>
            <a:pPr marL="457200" lvl="0" indent="-457200">
              <a:buFont typeface="Arial" panose="020B0604020202020204" pitchFamily="34" charset="0"/>
              <a:buChar char="•"/>
            </a:pPr>
            <a:endParaRPr lang="en-US" sz="3200">
              <a:solidFill>
                <a:prstClr val="black"/>
              </a:solidFill>
            </a:endParaRPr>
          </a:p>
          <a:p>
            <a:pPr marL="457200" lvl="0" indent="-457200">
              <a:buFont typeface="Arial" panose="020B0604020202020204" pitchFamily="34" charset="0"/>
              <a:buChar char="•"/>
            </a:pPr>
            <a:r>
              <a:rPr lang="en-US" sz="3200">
                <a:solidFill>
                  <a:prstClr val="black"/>
                </a:solidFill>
              </a:rPr>
              <a:t>Content – Key resources</a:t>
            </a:r>
          </a:p>
          <a:p>
            <a:pPr lvl="0"/>
            <a:r>
              <a:rPr lang="en-US" sz="3200">
                <a:solidFill>
                  <a:prstClr val="black"/>
                </a:solidFill>
              </a:rPr>
              <a:t> – Sutton Index of Deaths</a:t>
            </a:r>
          </a:p>
          <a:p>
            <a:pPr marL="457200" lvl="0" indent="-457200">
              <a:buFont typeface="Arial" panose="020B0604020202020204" pitchFamily="34" charset="0"/>
              <a:buChar char="•"/>
            </a:pPr>
            <a:endParaRPr lang="en-US" sz="3200">
              <a:solidFill>
                <a:prstClr val="black"/>
              </a:solidFill>
            </a:endParaRPr>
          </a:p>
          <a:p>
            <a:pPr marL="457200" lvl="0" indent="-457200">
              <a:buFont typeface="Arial" panose="020B0604020202020204" pitchFamily="34" charset="0"/>
              <a:buChar char="•"/>
            </a:pPr>
            <a:r>
              <a:rPr lang="en-US" sz="3200">
                <a:solidFill>
                  <a:prstClr val="black"/>
                </a:solidFill>
              </a:rPr>
              <a:t>Cooperation – Events</a:t>
            </a:r>
            <a:endParaRPr lang="en-US" sz="3200" dirty="0">
              <a:solidFill>
                <a:prstClr val="black"/>
              </a:solidFill>
            </a:endParaRPr>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10" name="TextBox 9"/>
          <p:cNvSpPr txBox="1"/>
          <p:nvPr/>
        </p:nvSpPr>
        <p:spPr>
          <a:xfrm>
            <a:off x="616944" y="4867382"/>
            <a:ext cx="1756525" cy="369332"/>
          </a:xfrm>
          <a:prstGeom prst="rect">
            <a:avLst/>
          </a:prstGeom>
          <a:noFill/>
        </p:spPr>
        <p:txBody>
          <a:bodyPr wrap="square" rtlCol="0">
            <a:spAutoFit/>
          </a:bodyPr>
          <a:lstStyle/>
          <a:p>
            <a:endParaRPr lang="en-GB" dirty="0">
              <a:cs typeface="Arial" pitchFamily="34" charset="0"/>
            </a:endParaRPr>
          </a:p>
        </p:txBody>
      </p:sp>
      <p:sp>
        <p:nvSpPr>
          <p:cNvPr id="5" name="TextBox 4"/>
          <p:cNvSpPr txBox="1"/>
          <p:nvPr/>
        </p:nvSpPr>
        <p:spPr>
          <a:xfrm>
            <a:off x="2188738" y="5672272"/>
            <a:ext cx="184731" cy="369332"/>
          </a:xfrm>
          <a:prstGeom prst="rect">
            <a:avLst/>
          </a:prstGeom>
          <a:noFill/>
        </p:spPr>
        <p:txBody>
          <a:bodyPr wrap="none" rtlCol="0">
            <a:spAutoFit/>
          </a:bodyPr>
          <a:lstStyle/>
          <a:p>
            <a:endParaRPr lang="en-GB" dirty="0"/>
          </a:p>
        </p:txBody>
      </p:sp>
      <p:sp>
        <p:nvSpPr>
          <p:cNvPr id="6" name="TextBox 5"/>
          <p:cNvSpPr txBox="1"/>
          <p:nvPr/>
        </p:nvSpPr>
        <p:spPr>
          <a:xfrm>
            <a:off x="0" y="5792061"/>
            <a:ext cx="10631606" cy="369332"/>
          </a:xfrm>
          <a:prstGeom prst="rect">
            <a:avLst/>
          </a:prstGeom>
          <a:noFill/>
        </p:spPr>
        <p:txBody>
          <a:bodyPr wrap="square" rtlCol="0">
            <a:spAutoFit/>
          </a:bodyPr>
          <a:lstStyle/>
          <a:p>
            <a:r>
              <a:rPr lang="en-GB" dirty="0" smtClean="0"/>
              <a:t>				  </a:t>
            </a:r>
            <a:endParaRPr lang="en-GB"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245" y="772732"/>
            <a:ext cx="7057623" cy="5609214"/>
          </a:xfrm>
          <a:prstGeom prst="rect">
            <a:avLst/>
          </a:prstGeom>
        </p:spPr>
      </p:pic>
    </p:spTree>
    <p:extLst>
      <p:ext uri="{BB962C8B-B14F-4D97-AF65-F5344CB8AC3E}">
        <p14:creationId xmlns:p14="http://schemas.microsoft.com/office/powerpoint/2010/main" val="3050489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75303" y="670652"/>
            <a:ext cx="12192000" cy="6187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10" name="TextBox 9"/>
          <p:cNvSpPr txBox="1"/>
          <p:nvPr/>
        </p:nvSpPr>
        <p:spPr>
          <a:xfrm>
            <a:off x="616944" y="4867382"/>
            <a:ext cx="1756525" cy="369332"/>
          </a:xfrm>
          <a:prstGeom prst="rect">
            <a:avLst/>
          </a:prstGeom>
          <a:noFill/>
        </p:spPr>
        <p:txBody>
          <a:bodyPr wrap="square" rtlCol="0">
            <a:spAutoFit/>
          </a:bodyPr>
          <a:lstStyle/>
          <a:p>
            <a:endParaRPr lang="en-GB" dirty="0">
              <a:cs typeface="Arial"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03" y="1049208"/>
            <a:ext cx="5817527" cy="4176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8201" y="1067208"/>
            <a:ext cx="6223799" cy="4140000"/>
          </a:xfrm>
          <a:prstGeom prst="rect">
            <a:avLst/>
          </a:prstGeom>
        </p:spPr>
      </p:pic>
      <p:sp>
        <p:nvSpPr>
          <p:cNvPr id="5" name="TextBox 4"/>
          <p:cNvSpPr txBox="1"/>
          <p:nvPr/>
        </p:nvSpPr>
        <p:spPr>
          <a:xfrm>
            <a:off x="2188738" y="5672272"/>
            <a:ext cx="184731" cy="369332"/>
          </a:xfrm>
          <a:prstGeom prst="rect">
            <a:avLst/>
          </a:prstGeom>
          <a:noFill/>
        </p:spPr>
        <p:txBody>
          <a:bodyPr wrap="none" rtlCol="0">
            <a:spAutoFit/>
          </a:bodyPr>
          <a:lstStyle/>
          <a:p>
            <a:endParaRPr lang="en-GB" dirty="0"/>
          </a:p>
        </p:txBody>
      </p:sp>
      <p:sp>
        <p:nvSpPr>
          <p:cNvPr id="6" name="TextBox 5"/>
          <p:cNvSpPr txBox="1"/>
          <p:nvPr/>
        </p:nvSpPr>
        <p:spPr>
          <a:xfrm>
            <a:off x="0" y="5792061"/>
            <a:ext cx="10631606" cy="646331"/>
          </a:xfrm>
          <a:prstGeom prst="rect">
            <a:avLst/>
          </a:prstGeom>
          <a:noFill/>
        </p:spPr>
        <p:txBody>
          <a:bodyPr wrap="square" rtlCol="0">
            <a:spAutoFit/>
          </a:bodyPr>
          <a:lstStyle/>
          <a:p>
            <a:r>
              <a:rPr lang="en-GB" dirty="0" smtClean="0"/>
              <a:t>PRONI on CAIN launch of 1981 documents -2012			Launch of PRONI on CAIN - 2010		  </a:t>
            </a:r>
            <a:endParaRPr lang="en-GB" dirty="0"/>
          </a:p>
        </p:txBody>
      </p:sp>
    </p:spTree>
    <p:extLst>
      <p:ext uri="{BB962C8B-B14F-4D97-AF65-F5344CB8AC3E}">
        <p14:creationId xmlns:p14="http://schemas.microsoft.com/office/powerpoint/2010/main" val="418030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6285" y="756800"/>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12" name="TextBox 11"/>
          <p:cNvSpPr txBox="1"/>
          <p:nvPr/>
        </p:nvSpPr>
        <p:spPr>
          <a:xfrm>
            <a:off x="6247023" y="1232280"/>
            <a:ext cx="5361043" cy="923330"/>
          </a:xfrm>
          <a:prstGeom prst="rect">
            <a:avLst/>
          </a:prstGeom>
          <a:noFill/>
        </p:spPr>
        <p:txBody>
          <a:bodyPr wrap="square" rtlCol="0">
            <a:spAutoFit/>
          </a:bodyPr>
          <a:lstStyle/>
          <a:p>
            <a:endParaRPr lang="en-GB" dirty="0">
              <a:cs typeface="Arial" pitchFamily="34" charset="0"/>
            </a:endParaRPr>
          </a:p>
          <a:p>
            <a:endParaRPr lang="en-GB" dirty="0" smtClean="0">
              <a:cs typeface="Arial" pitchFamily="34" charset="0"/>
            </a:endParaRPr>
          </a:p>
          <a:p>
            <a:endParaRPr lang="en-GB" dirty="0">
              <a:cs typeface="Arial" pitchFamily="34" charset="0"/>
            </a:endParaRPr>
          </a:p>
        </p:txBody>
      </p:sp>
      <p:pic>
        <p:nvPicPr>
          <p:cNvPr id="3" name="Picture 2"/>
          <p:cNvPicPr>
            <a:picLocks noChangeAspect="1"/>
          </p:cNvPicPr>
          <p:nvPr/>
        </p:nvPicPr>
        <p:blipFill>
          <a:blip r:embed="rId4"/>
          <a:stretch>
            <a:fillRect/>
          </a:stretch>
        </p:blipFill>
        <p:spPr>
          <a:xfrm>
            <a:off x="81155" y="756800"/>
            <a:ext cx="3644684" cy="5625146"/>
          </a:xfrm>
          <a:prstGeom prst="rect">
            <a:avLst/>
          </a:prstGeom>
        </p:spPr>
      </p:pic>
      <p:pic>
        <p:nvPicPr>
          <p:cNvPr id="5" name="Picture 4"/>
          <p:cNvPicPr>
            <a:picLocks noChangeAspect="1"/>
          </p:cNvPicPr>
          <p:nvPr/>
        </p:nvPicPr>
        <p:blipFill>
          <a:blip r:embed="rId5"/>
          <a:stretch>
            <a:fillRect/>
          </a:stretch>
        </p:blipFill>
        <p:spPr>
          <a:xfrm>
            <a:off x="7403136" y="770448"/>
            <a:ext cx="4695140" cy="5625146"/>
          </a:xfrm>
          <a:prstGeom prst="rect">
            <a:avLst/>
          </a:prstGeom>
        </p:spPr>
      </p:pic>
      <p:sp>
        <p:nvSpPr>
          <p:cNvPr id="10" name="Text Box 2"/>
          <p:cNvSpPr txBox="1">
            <a:spLocks noChangeArrowheads="1"/>
          </p:cNvSpPr>
          <p:nvPr/>
        </p:nvSpPr>
        <p:spPr bwMode="auto">
          <a:xfrm>
            <a:off x="3700682" y="770448"/>
            <a:ext cx="3691445" cy="5830314"/>
          </a:xfrm>
          <a:prstGeom prst="rect">
            <a:avLst/>
          </a:prstGeom>
          <a:solidFill>
            <a:schemeClr val="accent1">
              <a:lumMod val="40000"/>
              <a:lumOff val="60000"/>
            </a:schemeClr>
          </a:solidFill>
          <a:ln w="12700">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US" sz="2100" dirty="0" smtClean="0">
                <a:effectLst/>
                <a:latin typeface="Calibri" panose="020F0502020204030204" pitchFamily="34" charset="0"/>
                <a:ea typeface="Calibri" panose="020F0502020204030204" pitchFamily="34" charset="0"/>
                <a:cs typeface="Times New Roman" panose="02020603050405020304" pitchFamily="18" charset="0"/>
              </a:rPr>
              <a:t>3 Oct. 1968 William Craig, Minister of Home Affairs, prohibiting the holding on Saturday 5 October 1968, of all public processions or meetings within and on the Walls and in the Waterside Ward…</a:t>
            </a:r>
          </a:p>
          <a:p>
            <a:pPr>
              <a:lnSpc>
                <a:spcPct val="107000"/>
              </a:lnSpc>
              <a:spcAft>
                <a:spcPts val="800"/>
              </a:spcAft>
            </a:pPr>
            <a:r>
              <a:rPr lang="en-US" sz="2100" dirty="0" smtClean="0">
                <a:latin typeface="Calibri" panose="020F0502020204030204" pitchFamily="34" charset="0"/>
                <a:ea typeface="Calibri" panose="020F0502020204030204" pitchFamily="34" charset="0"/>
                <a:cs typeface="Times New Roman" panose="02020603050405020304" pitchFamily="18" charset="0"/>
              </a:rPr>
              <a:t>4 Oct. 1968 Greeves, Home Affairs to Woods, Home Office, …the CRA is composed largely of people opposed to the Constitution of NI – and, despite its title, is regarded by many – and rightly so – as having aims which are largely Nationalistic… </a:t>
            </a:r>
            <a:endParaRPr lang="en-US" sz="2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6241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537C639-AECD-B940-90F1-A958F1BF6193}"/>
              </a:ext>
            </a:extLst>
          </p:cNvPr>
          <p:cNvSpPr/>
          <p:nvPr/>
        </p:nvSpPr>
        <p:spPr>
          <a:xfrm>
            <a:off x="-6285" y="756800"/>
            <a:ext cx="12192000" cy="6114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6637F52-6BCE-1A4C-812E-1DBCBAD21D8B}"/>
              </a:ext>
            </a:extLst>
          </p:cNvPr>
          <p:cNvCxnSpPr>
            <a:cxnSpLocks/>
          </p:cNvCxnSpPr>
          <p:nvPr/>
        </p:nvCxnSpPr>
        <p:spPr>
          <a:xfrm>
            <a:off x="414779" y="6381946"/>
            <a:ext cx="11349873" cy="0"/>
          </a:xfrm>
          <a:prstGeom prst="line">
            <a:avLst/>
          </a:prstGeom>
          <a:ln>
            <a:solidFill>
              <a:srgbClr val="0075C9"/>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xmlns="" id="{EAFC06A0-F183-A244-B06C-BCFD37189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3136" y="81445"/>
            <a:ext cx="4474942" cy="589207"/>
          </a:xfrm>
          <a:prstGeom prst="rect">
            <a:avLst/>
          </a:prstGeom>
        </p:spPr>
      </p:pic>
      <p:sp>
        <p:nvSpPr>
          <p:cNvPr id="12" name="TextBox 11"/>
          <p:cNvSpPr txBox="1"/>
          <p:nvPr/>
        </p:nvSpPr>
        <p:spPr>
          <a:xfrm>
            <a:off x="6247023" y="1232280"/>
            <a:ext cx="5361043" cy="923330"/>
          </a:xfrm>
          <a:prstGeom prst="rect">
            <a:avLst/>
          </a:prstGeom>
          <a:noFill/>
        </p:spPr>
        <p:txBody>
          <a:bodyPr wrap="square" rtlCol="0">
            <a:spAutoFit/>
          </a:bodyPr>
          <a:lstStyle/>
          <a:p>
            <a:endParaRPr lang="en-GB" dirty="0">
              <a:cs typeface="Arial" pitchFamily="34" charset="0"/>
            </a:endParaRPr>
          </a:p>
          <a:p>
            <a:endParaRPr lang="en-GB" dirty="0" smtClean="0">
              <a:cs typeface="Arial" pitchFamily="34" charset="0"/>
            </a:endParaRPr>
          </a:p>
          <a:p>
            <a:endParaRPr lang="en-GB" dirty="0">
              <a:cs typeface="Arial" pitchFamily="34" charset="0"/>
            </a:endParaRPr>
          </a:p>
        </p:txBody>
      </p:sp>
      <p:sp>
        <p:nvSpPr>
          <p:cNvPr id="10" name="Text Box 2"/>
          <p:cNvSpPr txBox="1">
            <a:spLocks noChangeArrowheads="1"/>
          </p:cNvSpPr>
          <p:nvPr/>
        </p:nvSpPr>
        <p:spPr bwMode="auto">
          <a:xfrm>
            <a:off x="6023375" y="770448"/>
            <a:ext cx="6030102" cy="5608780"/>
          </a:xfrm>
          <a:prstGeom prst="rect">
            <a:avLst/>
          </a:prstGeom>
          <a:solidFill>
            <a:schemeClr val="accent1">
              <a:lumMod val="40000"/>
              <a:lumOff val="60000"/>
            </a:schemeClr>
          </a:solidFill>
          <a:ln w="12700">
            <a:solidFill>
              <a:srgbClr val="000000"/>
            </a:solidFill>
            <a:miter lim="800000"/>
            <a:headEnd/>
            <a:tailEnd/>
          </a:ln>
        </p:spPr>
        <p:txBody>
          <a:bodyPr rot="0" vert="horz" wrap="square" lIns="91440" tIns="45720" rIns="91440" bIns="45720" anchor="t" anchorCtr="0">
            <a:spAutoFit/>
          </a:bodyPr>
          <a:lstStyle/>
          <a:p>
            <a:r>
              <a:rPr lang="en-GB" sz="2400" dirty="0">
                <a:cs typeface="Arial" pitchFamily="34" charset="0"/>
              </a:rPr>
              <a:t>28 May 1974 – ‘Ministers exchanged good wishes and expressed their mutual sorrow that the great cooperative work, to that point, very successful effort which had been made by all of them should have ended in this way. They regret that on this last occasion they had not been able to act in complete unity as they had invariably done before on so many different issues. They agreed that they would do everything possible to avoid all personal or political recrimination…’</a:t>
            </a:r>
          </a:p>
          <a:p>
            <a:endParaRPr lang="en-GB" sz="2400" dirty="0">
              <a:cs typeface="Arial" pitchFamily="34" charset="0"/>
            </a:endParaRPr>
          </a:p>
          <a:p>
            <a:r>
              <a:rPr lang="en-GB" sz="2400" dirty="0">
                <a:cs typeface="Arial" pitchFamily="34" charset="0"/>
                <a:hlinkClick r:id="rId4"/>
              </a:rPr>
              <a:t>https://cain.ulster.ac.uk/proni/1974/proni_OE-2-32_1974-05-28.pdf</a:t>
            </a:r>
            <a:endParaRPr lang="en-GB" sz="2400" dirty="0">
              <a:cs typeface="Arial" pitchFamily="34" charset="0"/>
            </a:endParaRPr>
          </a:p>
          <a:p>
            <a:pPr>
              <a:lnSpc>
                <a:spcPct val="107000"/>
              </a:lnSpc>
              <a:spcAft>
                <a:spcPts val="800"/>
              </a:spcAft>
            </a:pP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0" y="756800"/>
            <a:ext cx="5602310" cy="5538123"/>
          </a:xfrm>
          <a:prstGeom prst="rect">
            <a:avLst/>
          </a:prstGeom>
        </p:spPr>
      </p:pic>
    </p:spTree>
    <p:extLst>
      <p:ext uri="{BB962C8B-B14F-4D97-AF65-F5344CB8AC3E}">
        <p14:creationId xmlns:p14="http://schemas.microsoft.com/office/powerpoint/2010/main" val="727025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7450</TotalTime>
  <Words>870</Words>
  <Application>Microsoft Office PowerPoint</Application>
  <PresentationFormat>Widescreen</PresentationFormat>
  <Paragraphs>203</Paragraphs>
  <Slides>22</Slides>
  <Notes>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Calibri Light</vt:lpstr>
      <vt:lpstr>Times New Roman</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Huddleston, David</cp:lastModifiedBy>
  <cp:revision>209</cp:revision>
  <dcterms:created xsi:type="dcterms:W3CDTF">2020-07-16T07:12:43Z</dcterms:created>
  <dcterms:modified xsi:type="dcterms:W3CDTF">2021-04-21T20:34:29Z</dcterms:modified>
</cp:coreProperties>
</file>